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94544"/>
  </p:normalViewPr>
  <p:slideViewPr>
    <p:cSldViewPr snapToGrid="0" snapToObjects="1">
      <p:cViewPr varScale="1">
        <p:scale>
          <a:sx n="169" d="100"/>
          <a:sy n="169" d="100"/>
        </p:scale>
        <p:origin x="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0070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37" name="Shape 5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44</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87298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562" name="Shape 562"/>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45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832452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5455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55</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406400" lvl="0" indent="-38100" algn="l" rtl="0">
              <a:spcBef>
                <a:spcPts val="2000"/>
              </a:spcBef>
              <a:spcAft>
                <a:spcPts val="0"/>
              </a:spcAft>
              <a:buClr>
                <a:schemeClr val="lt1"/>
              </a:buClr>
              <a:buFont typeface="Cabin"/>
              <a:buChar char="•"/>
              <a:defRPr/>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1">
              <a:lumMod val="50000"/>
            </a:schemeClr>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1">
              <a:lumMod val="50000"/>
            </a:schemeClr>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www.pythonlearn.co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en.wikipedia.org/wiki/Row_(database)"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8.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3.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67.jpg"/><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pic>
        <p:nvPicPr>
          <p:cNvPr id="208" name="Shape 208"/>
          <p:cNvPicPr preferRelativeResize="0"/>
          <p:nvPr/>
        </p:nvPicPr>
        <p:blipFill rotWithShape="1">
          <a:blip r:embed="rId3">
            <a:alphaModFix/>
          </a:blip>
          <a:srcRect/>
          <a:stretch/>
        </p:blipFill>
        <p:spPr>
          <a:xfrm>
            <a:off x="7848822" y="4503690"/>
            <a:ext cx="997480" cy="338511"/>
          </a:xfrm>
          <a:prstGeom prst="rect">
            <a:avLst/>
          </a:prstGeom>
          <a:noFill/>
          <a:ln>
            <a:noFill/>
          </a:ln>
        </p:spPr>
      </p:pic>
      <p:sp>
        <p:nvSpPr>
          <p:cNvPr id="209" name="Shape 209"/>
          <p:cNvSpPr txBox="1"/>
          <p:nvPr/>
        </p:nvSpPr>
        <p:spPr>
          <a:xfrm>
            <a:off x="2295815" y="4364831"/>
            <a:ext cx="4518112" cy="571555"/>
          </a:xfrm>
          <a:prstGeom prst="rect">
            <a:avLst/>
          </a:prstGeom>
          <a:noFill/>
          <a:ln w="9525" cap="flat" cmpd="sng">
            <a:solidFill>
              <a:srgbClr val="FFFF00">
                <a:alpha val="0"/>
              </a:srgbClr>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dirty="0">
                <a:solidFill>
                  <a:srgbClr val="FFFF00"/>
                </a:solidFill>
                <a:latin typeface="Arial" charset="0"/>
                <a:ea typeface="Arial" charset="0"/>
                <a:cs typeface="Arial" charset="0"/>
                <a:sym typeface="Cabin"/>
              </a:rPr>
              <a:t>Python for Informatics: Exploring Information</a:t>
            </a:r>
          </a:p>
          <a:p>
            <a:pPr marL="0" marR="0" lvl="0" indent="0" algn="ctr" rtl="0">
              <a:lnSpc>
                <a:spcPct val="100000"/>
              </a:lnSpc>
              <a:spcBef>
                <a:spcPts val="0"/>
              </a:spcBef>
              <a:spcAft>
                <a:spcPts val="0"/>
              </a:spcAft>
              <a:buClr>
                <a:srgbClr val="FFFF00"/>
              </a:buClr>
              <a:buSzPct val="25000"/>
              <a:buFont typeface="Cabin"/>
              <a:buNone/>
            </a:pPr>
            <a:r>
              <a:rPr lang="en" sz="1800" u="sng" strike="noStrike" cap="none" dirty="0">
                <a:solidFill>
                  <a:srgbClr val="FFFF63"/>
                </a:solidFill>
                <a:latin typeface="Arial" charset="0"/>
                <a:ea typeface="Arial" charset="0"/>
                <a:cs typeface="Arial" charset="0"/>
                <a:sym typeface="Cabin"/>
                <a:hlinkClick r:id="rId4"/>
              </a:rPr>
              <a:t>www.pythonlearn.com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 name="Text Placeholder 1"/>
          <p:cNvSpPr>
            <a:spLocks noGrp="1"/>
          </p:cNvSpPr>
          <p:nvPr>
            <p:ph type="body" idx="1"/>
          </p:nvPr>
        </p:nvSpPr>
        <p:spPr/>
        <p:txBody>
          <a:bodyPr/>
          <a:lstStyle/>
          <a:p>
            <a:endParaRPr lang="en-US"/>
          </a:p>
        </p:txBody>
      </p:sp>
      <p:sp>
        <p:nvSpPr>
          <p:cNvPr id="279" name="Shape 279"/>
          <p:cNvSpPr txBox="1"/>
          <p:nvPr/>
        </p:nvSpPr>
        <p:spPr>
          <a:xfrm>
            <a:off x="1757362" y="4545806"/>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Data Analysis Structure</a:t>
            </a:r>
          </a:p>
        </p:txBody>
      </p:sp>
      <p:sp>
        <p:nvSpPr>
          <p:cNvPr id="2" name="Text Placeholder 1"/>
          <p:cNvSpPr>
            <a:spLocks noGrp="1"/>
          </p:cNvSpPr>
          <p:nvPr>
            <p:ph type="body" idx="1"/>
          </p:nvPr>
        </p:nvSpPr>
        <p:spPr/>
        <p:txBody>
          <a:bodyPr/>
          <a:lstStyle/>
          <a:p>
            <a:endParaRPr lang="en-US"/>
          </a:p>
        </p:txBody>
      </p:sp>
      <p:sp>
        <p:nvSpPr>
          <p:cNvPr id="286" name="Shape 286"/>
          <p:cNvSpPr txBox="1"/>
          <p:nvPr/>
        </p:nvSpPr>
        <p:spPr>
          <a:xfrm>
            <a:off x="6307931" y="1537553"/>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203204" y="153755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3638984" y="391038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307931" y="345318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396279" y="1701859"/>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097314" y="2534050"/>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142856" y="2918897"/>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249775" y="2787709"/>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4860565" y="4167558"/>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428750" y="1278179"/>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198076" y="3063022"/>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306699" y="2645635"/>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306699" y="3475650"/>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306699" y="4287895"/>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2648804" y="2155515"/>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329961" y="1701859"/>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528176" y="2970702"/>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528176" y="3486702"/>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528176" y="3486702"/>
            <a:ext cx="669900" cy="1126200"/>
          </a:xfrm>
          <a:prstGeom prst="straightConnector1">
            <a:avLst/>
          </a:prstGeom>
          <a:noFill/>
          <a:ln w="63500" cap="rnd" cmpd="sng">
            <a:solidFill>
              <a:schemeClr val="lt1"/>
            </a:solidFill>
            <a:prstDash val="solid"/>
            <a:miter/>
            <a:headEnd type="none" w="med" len="med"/>
            <a:tailEnd type="stealth" w="lg" len="lg"/>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2" name="Text Placeholder 1"/>
          <p:cNvSpPr>
            <a:spLocks noGrp="1"/>
          </p:cNvSpPr>
          <p:nvPr>
            <p:ph type="body" idx="1"/>
          </p:nvPr>
        </p:nvSpPr>
        <p:spPr/>
        <p:txBody>
          <a:bodyPr/>
          <a:lstStyle/>
          <a:p>
            <a:endParaRPr lang="en-US"/>
          </a:p>
        </p:txBody>
      </p:sp>
      <p:sp>
        <p:nvSpPr>
          <p:cNvPr id="310" name="Shape 310"/>
          <p:cNvSpPr txBox="1"/>
          <p:nvPr/>
        </p:nvSpPr>
        <p:spPr>
          <a:xfrm>
            <a:off x="2352375" y="4532278"/>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lots of software...</a:t>
            </a:r>
          </a:p>
        </p:txBody>
      </p:sp>
      <p:sp>
        <p:nvSpPr>
          <p:cNvPr id="2" name="Text Placeholder 1"/>
          <p:cNvSpPr>
            <a:spLocks noGrp="1"/>
          </p:cNvSpPr>
          <p:nvPr>
            <p:ph type="body" idx="1"/>
          </p:nvPr>
        </p:nvSpPr>
        <p:spPr/>
        <p:txBody>
          <a:bodyPr/>
          <a:lstStyle/>
          <a:p>
            <a:endParaRPr lang="en-US"/>
          </a:p>
        </p:txBody>
      </p:sp>
      <p:sp>
        <p:nvSpPr>
          <p:cNvPr id="323" name="Shape 323"/>
          <p:cNvSpPr txBox="1"/>
          <p:nvPr/>
        </p:nvSpPr>
        <p:spPr>
          <a:xfrm>
            <a:off x="2400300" y="4614862"/>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700" y="3729037"/>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p:nvPr/>
        </p:nvSpPr>
        <p:spPr>
          <a:xfrm>
            <a:off x="4314825" y="2393156"/>
            <a:ext cx="51792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Text</a:t>
            </a:r>
          </a:p>
        </p:txBody>
      </p:sp>
      <p:sp>
        <p:nvSpPr>
          <p:cNvPr id="349" name="Shape 349"/>
          <p:cNvSpPr txBox="1"/>
          <p:nvPr/>
        </p:nvSpPr>
        <p:spPr>
          <a:xfrm>
            <a:off x="2198076" y="4631348"/>
            <a:ext cx="4744503"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p:txBody>
      </p:sp>
      <p:pic>
        <p:nvPicPr>
          <p:cNvPr id="350" name="Shape 350" descr="Untitled.png"/>
          <p:cNvPicPr preferRelativeResize="0"/>
          <p:nvPr/>
        </p:nvPicPr>
        <p:blipFill rotWithShape="1">
          <a:blip r:embed="rId3">
            <a:alphaModFix/>
          </a:blip>
          <a:srcRect/>
          <a:stretch/>
        </p:blipFill>
        <p:spPr>
          <a:xfrm>
            <a:off x="1297602" y="76267"/>
            <a:ext cx="7070287" cy="4633777"/>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sp>
        <p:nvSpPr>
          <p:cNvPr id="2" name="Text Placeholder 1"/>
          <p:cNvSpPr>
            <a:spLocks noGrp="1"/>
          </p:cNvSpPr>
          <p:nvPr>
            <p:ph type="body" idx="1"/>
          </p:nvPr>
        </p:nvSpPr>
        <p:spPr/>
        <p:txBody>
          <a:bodyPr/>
          <a:lstStyle/>
          <a:p>
            <a:endParaRPr lang="en-US"/>
          </a:p>
        </p:txBody>
      </p:sp>
      <p:pic>
        <p:nvPicPr>
          <p:cNvPr id="356" name="Shape 356" descr="Untitled.png"/>
          <p:cNvPicPr preferRelativeResize="0"/>
          <p:nvPr/>
        </p:nvPicPr>
        <p:blipFill rotWithShape="1">
          <a:blip r:embed="rId3">
            <a:alphaModFix/>
          </a:blip>
          <a:srcRect/>
          <a:stretch/>
        </p:blipFill>
        <p:spPr>
          <a:xfrm>
            <a:off x="230798" y="1164706"/>
            <a:ext cx="5858770" cy="3839763"/>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a:solidFill>
                  <a:srgbClr val="FF8000"/>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Users</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name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  email </a:t>
            </a:r>
            <a:r>
              <a:rPr lang="en" sz="1600" b="1" i="0" u="none" strike="noStrike" cap="none">
                <a:solidFill>
                  <a:srgbClr val="FF8000"/>
                </a:solidFill>
                <a:latin typeface="Courier New"/>
                <a:ea typeface="Courier New"/>
                <a:cs typeface="Courier New"/>
                <a:sym typeface="Courier New"/>
              </a:rPr>
              <a:t>VARCHAR</a:t>
            </a:r>
            <a:r>
              <a:rPr lang="en" sz="1600" b="1" i="0" u="none" strike="noStrike" cap="none">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679938" y="0"/>
            <a:ext cx="7847999" cy="5143499"/>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692679" y="0"/>
            <a:ext cx="7847999" cy="5143499"/>
          </a:xfrm>
          <a:prstGeom prst="rect">
            <a:avLst/>
          </a:prstGeom>
          <a:noFill/>
          <a:ln>
            <a:noFill/>
          </a:ln>
        </p:spPr>
      </p:pic>
      <p:sp>
        <p:nvSpPr>
          <p:cNvPr id="368" name="Shape 368"/>
          <p:cNvSpPr txBox="1"/>
          <p:nvPr/>
        </p:nvSpPr>
        <p:spPr>
          <a:xfrm>
            <a:off x="5289305" y="2889646"/>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100" u="none" strike="noStrike" cap="none" dirty="0">
                <a:solidFill>
                  <a:srgbClr val="FFD966"/>
                </a:solidFill>
                <a:latin typeface="Arial" charset="0"/>
                <a:ea typeface="Arial" charset="0"/>
                <a:cs typeface="Arial" charset="0"/>
                <a:sym typeface="Cabin"/>
              </a:rPr>
              <a:t>SQLite Browser</a:t>
            </a:r>
          </a:p>
        </p:txBody>
      </p:sp>
      <p:sp>
        <p:nvSpPr>
          <p:cNvPr id="2" name="Text Placeholder 1"/>
          <p:cNvSpPr>
            <a:spLocks noGrp="1"/>
          </p:cNvSpPr>
          <p:nvPr>
            <p:ph type="body" idx="1"/>
          </p:nvPr>
        </p:nvSpPr>
        <p:spPr/>
        <p:txBody>
          <a:bodyPr/>
          <a:lstStyle/>
          <a:p>
            <a:endParaRPr lang="en-US"/>
          </a:p>
        </p:txBody>
      </p:sp>
      <p:sp>
        <p:nvSpPr>
          <p:cNvPr id="215" name="Shape 215"/>
          <p:cNvSpPr txBox="1"/>
          <p:nvPr/>
        </p:nvSpPr>
        <p:spPr>
          <a:xfrm>
            <a:off x="881324" y="4464759"/>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3132259" y="508578"/>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4" name="Shape 374"/>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375" name="Shape 375"/>
          <p:cNvSpPr txBox="1"/>
          <p:nvPr/>
        </p:nvSpPr>
        <p:spPr>
          <a:xfrm>
            <a:off x="2731654" y="4643437"/>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29378" y="-78496"/>
            <a:ext cx="7848030" cy="5143500"/>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29378" y="-78496"/>
            <a:ext cx="7848030" cy="5143500"/>
          </a:xfrm>
          <a:prstGeom prst="rect">
            <a:avLst/>
          </a:prstGeom>
          <a:noFill/>
          <a:ln>
            <a:noFill/>
          </a:ln>
        </p:spPr>
      </p:pic>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0" y="-43960"/>
            <a:ext cx="7748911" cy="5143500"/>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0" y="-43960"/>
            <a:ext cx="7748911" cy="5143500"/>
          </a:xfrm>
          <a:prstGeom prst="rect">
            <a:avLst/>
          </a:prstGeom>
          <a:noFill/>
          <a:ln>
            <a:noFill/>
          </a:ln>
        </p:spPr>
      </p:pic>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0" y="0"/>
            <a:ext cx="7748911" cy="5143500"/>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0" y="0"/>
            <a:ext cx="7748911" cy="5143500"/>
          </a:xfrm>
          <a:prstGeom prst="rect">
            <a:avLst/>
          </a:prstGeom>
          <a:noFill/>
          <a:ln>
            <a:noFill/>
          </a:ln>
        </p:spPr>
      </p:pic>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 name="Text Placeholder 1"/>
          <p:cNvSpPr>
            <a:spLocks noGrp="1"/>
          </p:cNvSpPr>
          <p:nvPr>
            <p:ph type="body" idx="1"/>
          </p:nvPr>
        </p:nvSpPr>
        <p:spPr/>
        <p:txBody>
          <a:bodyPr/>
          <a:lstStyle/>
          <a:p>
            <a:endParaRPr lang="en-US"/>
          </a:p>
        </p:txBody>
      </p:sp>
      <p:sp>
        <p:nvSpPr>
          <p:cNvPr id="222" name="Shape 222"/>
          <p:cNvSpPr txBox="1"/>
          <p:nvPr/>
        </p:nvSpPr>
        <p:spPr>
          <a:xfrm>
            <a:off x="1750964" y="4586287"/>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605557" y="1496615"/>
            <a:ext cx="5929311"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23157" y="3343275"/>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35233" y="4036218"/>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0" y="0"/>
            <a:ext cx="7748911" cy="5143500"/>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0" y="0"/>
            <a:ext cx="7748911" cy="5143500"/>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prstGeom prst="rect">
            <a:avLst/>
          </a:prstGeom>
          <a:noFill/>
          <a:ln>
            <a:noFill/>
          </a:ln>
        </p:spPr>
        <p:txBody>
          <a:bodyPr lIns="21425" tIns="21425" rIns="21425" bIns="21425" anchor="ctr"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name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516547" y="0"/>
            <a:ext cx="8262193" cy="5484201"/>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2" name="Text Placeholder 1"/>
          <p:cNvSpPr>
            <a:spLocks noGrp="1"/>
          </p:cNvSpPr>
          <p:nvPr>
            <p:ph type="body" idx="1"/>
          </p:nvPr>
        </p:nvSpPr>
        <p:spPr/>
        <p:txBody>
          <a:bodyPr/>
          <a:lstStyle/>
          <a:p>
            <a:endParaRPr lang="en-US"/>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 </a:t>
            </a:r>
            <a:r>
              <a:rPr lang="en" sz="1700" b="1" i="0" u="none" strike="noStrike" cap="none">
                <a:solidFill>
                  <a:srgbClr val="FFFF00"/>
                </a:solidFill>
                <a:latin typeface="Courier New"/>
                <a:ea typeface="Courier New"/>
                <a:cs typeface="Courier New"/>
                <a:sym typeface="Courier New"/>
              </a:rPr>
              <a:t>*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UPDATE</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SET</a:t>
            </a:r>
            <a:r>
              <a:rPr lang="en" sz="1700" b="1" i="0" u="none" strike="noStrike" cap="none">
                <a:solidFill>
                  <a:srgbClr val="FFFF00"/>
                </a:solidFill>
                <a:latin typeface="Courier New"/>
                <a:ea typeface="Courier New"/>
                <a:cs typeface="Courier New"/>
                <a:sym typeface="Courier New"/>
              </a:rPr>
              <a:t> name="Charles" </a:t>
            </a:r>
            <a:r>
              <a:rPr lang="en" sz="1700" b="1" i="0" u="none" strike="noStrike" cap="none">
                <a:solidFill>
                  <a:srgbClr val="FF6600"/>
                </a:solidFill>
                <a:latin typeface="Courier New"/>
                <a:ea typeface="Courier New"/>
                <a:cs typeface="Courier New"/>
                <a:sym typeface="Courier New"/>
              </a:rPr>
              <a:t>WHERE</a:t>
            </a:r>
            <a:r>
              <a:rPr lang="en" sz="1700" b="1" i="0" u="none" strike="noStrike" cap="non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Pr>
              <a:t>INSERT INTO </a:t>
            </a:r>
            <a:r>
              <a:rPr lang="en" sz="1700" b="1" i="0" u="none" strike="noStrike" cap="none">
                <a:solidFill>
                  <a:srgbClr val="FFFF00"/>
                </a:solidFill>
                <a:latin typeface="Courier New"/>
                <a:ea typeface="Courier New"/>
                <a:cs typeface="Courier New"/>
                <a:sym typeface="Courier New"/>
              </a:rPr>
              <a:t>Users (name, email) </a:t>
            </a:r>
            <a:r>
              <a:rPr lang="en" sz="1700" b="1" i="0" u="none" strike="noStrike" cap="none">
                <a:solidFill>
                  <a:srgbClr val="FF6600"/>
                </a:solidFill>
                <a:latin typeface="Courier New"/>
                <a:ea typeface="Courier New"/>
                <a:cs typeface="Courier New"/>
                <a:sym typeface="Courier New"/>
              </a:rPr>
              <a:t>VALUES</a:t>
            </a:r>
            <a:r>
              <a:rPr lang="en" sz="1700" b="1" i="0" u="none" strike="noStrike" cap="non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DELETE FROM </a:t>
            </a:r>
            <a:r>
              <a:rPr lang="en" sz="1700" b="1" i="0" u="none" strike="noStrike" cap="none">
                <a:solidFill>
                  <a:srgbClr val="FFFF00"/>
                </a:solidFill>
                <a:latin typeface="Courier New"/>
                <a:ea typeface="Courier New"/>
                <a:cs typeface="Courier New"/>
                <a:sym typeface="Courier New"/>
              </a:rPr>
              <a:t>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ORDER BY </a:t>
            </a:r>
            <a:r>
              <a:rPr lang="en" sz="1700" b="1" i="0" u="none" strike="noStrike" cap="none">
                <a:solidFill>
                  <a:srgbClr val="FFFF00"/>
                </a:solidFill>
                <a:latin typeface="Courier New"/>
                <a:ea typeface="Courier New"/>
                <a:cs typeface="Courier New"/>
                <a:sym typeface="Courier New"/>
              </a:rPr>
              <a:t>email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design is an </a:t>
            </a:r>
            <a:r>
              <a:rPr lang="en" sz="2000" u="none" strike="noStrike" cap="none">
                <a:solidFill>
                  <a:srgbClr val="00FF00"/>
                </a:solidFill>
                <a:latin typeface="Arial" charset="0"/>
                <a:ea typeface="Arial" charset="0"/>
                <a:cs typeface="Arial" charset="0"/>
                <a:sym typeface="Cabin"/>
              </a:rPr>
              <a:t>art form</a:t>
            </a:r>
            <a:r>
              <a:rPr lang="en" sz="2000" u="none" strike="noStrike" cap="none">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design starts with a picture...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814387" y="135731"/>
            <a:ext cx="7779543" cy="4873823"/>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prstGeom prst="rect">
            <a:avLst/>
          </a:prstGeom>
          <a:noFill/>
          <a:ln>
            <a:noFill/>
          </a:ln>
        </p:spPr>
        <p:txBody>
          <a:bodyPr lIns="21425" tIns="21425" rIns="21425" bIns="21425" anchor="ctr"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Basic Rule: Don</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When there is one thing in the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real world</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Once we define objects, we need to define the relationships between objects.</a:t>
            </a:r>
          </a:p>
        </p:txBody>
      </p:sp>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Count</a:t>
            </a:r>
          </a:p>
        </p:txBody>
      </p:sp>
      <p:pic>
        <p:nvPicPr>
          <p:cNvPr id="534" name="Shape 534"/>
          <p:cNvPicPr preferRelativeResize="0"/>
          <p:nvPr/>
        </p:nvPicPr>
        <p:blipFill rotWithShape="1">
          <a:blip r:embed="rId3">
            <a:alphaModFix/>
          </a:blip>
          <a:srcRect/>
          <a:stretch/>
        </p:blipFill>
        <p:spPr>
          <a:xfrm>
            <a:off x="214312" y="3606700"/>
            <a:ext cx="8715431" cy="14591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Shape 540"/>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541" name="Shape 541"/>
          <p:cNvSpPr/>
          <p:nvPr/>
        </p:nvSpPr>
        <p:spPr>
          <a:xfrm>
            <a:off x="373063" y="615562"/>
            <a:ext cx="577081"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Track  </a:t>
            </a:r>
          </a:p>
        </p:txBody>
      </p:sp>
      <p:sp>
        <p:nvSpPr>
          <p:cNvPr id="542" name="Shape 542"/>
          <p:cNvSpPr/>
          <p:nvPr/>
        </p:nvSpPr>
        <p:spPr>
          <a:xfrm>
            <a:off x="322263" y="1015612"/>
            <a:ext cx="654288"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Album</a:t>
            </a:r>
          </a:p>
        </p:txBody>
      </p:sp>
      <p:sp>
        <p:nvSpPr>
          <p:cNvPr id="543" name="Shape 543"/>
          <p:cNvSpPr/>
          <p:nvPr/>
        </p:nvSpPr>
        <p:spPr>
          <a:xfrm>
            <a:off x="358775" y="1415662"/>
            <a:ext cx="525797"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Artist</a:t>
            </a:r>
          </a:p>
        </p:txBody>
      </p:sp>
      <p:sp>
        <p:nvSpPr>
          <p:cNvPr id="544" name="Shape 544"/>
          <p:cNvSpPr/>
          <p:nvPr/>
        </p:nvSpPr>
        <p:spPr>
          <a:xfrm>
            <a:off x="331788" y="1815712"/>
            <a:ext cx="641552"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Genre</a:t>
            </a:r>
          </a:p>
        </p:txBody>
      </p:sp>
      <p:grpSp>
        <p:nvGrpSpPr>
          <p:cNvPr id="545" name="Shape 545"/>
          <p:cNvGrpSpPr/>
          <p:nvPr/>
        </p:nvGrpSpPr>
        <p:grpSpPr>
          <a:xfrm>
            <a:off x="328613" y="2215933"/>
            <a:ext cx="678050" cy="1076758"/>
            <a:chOff x="584985" y="3938323"/>
            <a:chExt cx="1202958" cy="1915052"/>
          </a:xfrm>
        </p:grpSpPr>
        <p:sp>
          <p:nvSpPr>
            <p:cNvPr id="546" name="Shape 546"/>
            <p:cNvSpPr/>
            <p:nvPr/>
          </p:nvSpPr>
          <p:spPr>
            <a:xfrm>
              <a:off x="844333" y="4649523"/>
              <a:ext cx="683283"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Len  </a:t>
              </a:r>
            </a:p>
          </p:txBody>
        </p:sp>
        <p:sp>
          <p:nvSpPr>
            <p:cNvPr id="547" name="Shape 547"/>
            <p:cNvSpPr/>
            <p:nvPr/>
          </p:nvSpPr>
          <p:spPr>
            <a:xfrm>
              <a:off x="604147" y="3938323"/>
              <a:ext cx="1183795"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Rating</a:t>
              </a:r>
            </a:p>
          </p:txBody>
        </p:sp>
        <p:sp>
          <p:nvSpPr>
            <p:cNvPr id="548" name="Shape 548"/>
            <p:cNvSpPr/>
            <p:nvPr/>
          </p:nvSpPr>
          <p:spPr>
            <a:xfrm>
              <a:off x="584985" y="5360723"/>
              <a:ext cx="1092811" cy="49265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Count</a:t>
              </a:r>
            </a:p>
          </p:txBody>
        </p:sp>
      </p:grpSp>
      <p:sp>
        <p:nvSpPr>
          <p:cNvPr id="549" name="Shape 549"/>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50" name="Shape 550"/>
          <p:cNvSpPr/>
          <p:nvPr/>
        </p:nvSpPr>
        <p:spPr>
          <a:xfrm>
            <a:off x="4049713" y="1800225"/>
            <a:ext cx="1322400" cy="550799"/>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51" name="Shape 551"/>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52" name="Shape 552"/>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3" name="Shape 553"/>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54" name="Shape 554"/>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55" name="Shape 555"/>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56" name="Shape 556"/>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57" name="Shape 557"/>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58" name="Shape 558"/>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565" name="Shape 565"/>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566" name="Shape 566"/>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567" name="Shape 567"/>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568" name="Shape 568"/>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69" name="Shape 569"/>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570" name="Shape 570"/>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571" name="Shape 571"/>
          <p:cNvSpPr/>
          <p:nvPr/>
        </p:nvSpPr>
        <p:spPr>
          <a:xfrm>
            <a:off x="3597275" y="1015612"/>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572" name="Shape 572"/>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573" name="Shape 573"/>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574" name="Shape 574"/>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Representing Relationships in a Database</a:t>
            </a:r>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prstGeom prst="rect">
            <a:avLst/>
          </a:prstGeom>
          <a:noFill/>
          <a:ln>
            <a:noFill/>
          </a:ln>
        </p:spPr>
        <p:txBody>
          <a:bodyPr lIns="21425" tIns="21425" rIns="21425" bIns="21425" anchor="ctr"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a:solidFill>
                  <a:srgbClr val="00FF00"/>
                </a:solidFill>
                <a:latin typeface="Arial" charset="0"/>
                <a:ea typeface="Arial" charset="0"/>
                <a:cs typeface="Arial" charset="0"/>
                <a:sym typeface="Cabin"/>
              </a:rPr>
              <a:t>Do not replicate data</a:t>
            </a:r>
            <a:r>
              <a:rPr lang="en" sz="2000" u="none" strike="noStrike" cap="none">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a:solidFill>
                  <a:schemeClr val="lt1"/>
                </a:solidFill>
                <a:latin typeface="Arial" charset="0"/>
                <a:ea typeface="Arial" charset="0"/>
                <a:cs typeface="Arial" charset="0"/>
                <a:sym typeface="Cabin"/>
              </a:rPr>
              <a:t>Use </a:t>
            </a:r>
            <a:r>
              <a:rPr lang="en" sz="2000" u="none" strike="noStrike" cap="none">
                <a:solidFill>
                  <a:srgbClr val="00FF00"/>
                </a:solidFill>
                <a:latin typeface="Arial" charset="0"/>
                <a:ea typeface="Arial" charset="0"/>
                <a:cs typeface="Arial" charset="0"/>
                <a:sym typeface="Cabin"/>
              </a:rPr>
              <a:t>integers for keys</a:t>
            </a:r>
            <a:r>
              <a:rPr lang="en" sz="2000" u="none" strike="noStrike" cap="none">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a:solidFill>
                  <a:schemeClr val="lt1"/>
                </a:solidFill>
                <a:latin typeface="Arial" charset="0"/>
                <a:ea typeface="Arial" charset="0"/>
                <a:cs typeface="Arial" charset="0"/>
                <a:sym typeface="Cabin"/>
              </a:rPr>
              <a:t>Add a special </a:t>
            </a:r>
            <a:r>
              <a:rPr lang="en" sz="2000" b="0" i="0" u="none" strike="noStrike" cap="none">
                <a:solidFill>
                  <a:schemeClr val="lt1"/>
                </a:solidFill>
                <a:latin typeface="Arial"/>
                <a:ea typeface="Arial"/>
                <a:cs typeface="Arial"/>
                <a:sym typeface="Arial"/>
              </a:rPr>
              <a:t>“</a:t>
            </a:r>
            <a:r>
              <a:rPr lang="en" sz="2000" u="none" strike="noStrike" cap="none">
                <a:solidFill>
                  <a:srgbClr val="FF7F00"/>
                </a:solidFill>
                <a:latin typeface="Arial" charset="0"/>
                <a:ea typeface="Arial" charset="0"/>
                <a:cs typeface="Arial" charset="0"/>
                <a:sym typeface="Cabin"/>
              </a:rPr>
              <a:t>key</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a:solidFill>
                  <a:schemeClr val="lt1"/>
                </a:solidFill>
                <a:latin typeface="Arial"/>
                <a:ea typeface="Arial"/>
                <a:cs typeface="Arial"/>
                <a:sym typeface="Arial"/>
              </a:rPr>
              <a:t>“</a:t>
            </a:r>
            <a:r>
              <a:rPr lang="en" sz="2000" u="none" strike="noStrike" cap="none">
                <a:solidFill>
                  <a:srgbClr val="FF7F00"/>
                </a:solidFill>
                <a:latin typeface="Arial" charset="0"/>
                <a:ea typeface="Arial" charset="0"/>
                <a:cs typeface="Arial" charset="0"/>
                <a:sym typeface="Cabin"/>
              </a:rPr>
              <a:t>id</a:t>
            </a:r>
            <a:r>
              <a:rPr lang="en" sz="2000" b="0" i="0" u="none" strike="noStrike" cap="none">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Shape 600" descr="Screen Shot 2015-08-10 at 11.35.43 AM.png"/>
          <p:cNvPicPr preferRelativeResize="0"/>
          <p:nvPr/>
        </p:nvPicPr>
        <p:blipFill rotWithShape="1">
          <a:blip r:embed="rId3">
            <a:alphaModFix/>
          </a:blip>
          <a:srcRect/>
          <a:stretch/>
        </p:blipFill>
        <p:spPr>
          <a:xfrm>
            <a:off x="766440" y="3299931"/>
            <a:ext cx="4550498" cy="1654726"/>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279106" y="1321593"/>
            <a:ext cx="2996528" cy="1640955"/>
          </a:xfrm>
          <a:prstGeom prst="rect">
            <a:avLst/>
          </a:prstGeom>
          <a:noFill/>
          <a:ln>
            <a:noFill/>
          </a:ln>
        </p:spPr>
      </p:pic>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sp>
        <p:nvSpPr>
          <p:cNvPr id="2" name="Text Placeholder 1"/>
          <p:cNvSpPr>
            <a:spLocks noGrp="1"/>
          </p:cNvSpPr>
          <p:nvPr>
            <p:ph type="body" idx="1"/>
          </p:nvPr>
        </p:nvSpPr>
        <p:spPr/>
        <p:txBody>
          <a:bodyPr/>
          <a:lstStyle/>
          <a:p>
            <a:endParaRPr lang="en-US"/>
          </a:p>
        </p:txBody>
      </p:sp>
      <p:sp>
        <p:nvSpPr>
          <p:cNvPr id="603" name="Shape 603"/>
          <p:cNvSpPr/>
          <p:nvPr/>
        </p:nvSpPr>
        <p:spPr>
          <a:xfrm>
            <a:off x="2209067" y="4084026"/>
            <a:ext cx="1035843" cy="250031"/>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2726988" y="2637726"/>
            <a:ext cx="1552200" cy="1446299"/>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312539" y="2082403"/>
            <a:ext cx="3636168"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398133" y="3328506"/>
            <a:ext cx="747414"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389316" y="1344123"/>
            <a:ext cx="66972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860667" y="95146"/>
            <a:ext cx="7293712" cy="3132505"/>
          </a:xfrm>
          <a:prstGeom prst="rect">
            <a:avLst/>
          </a:prstGeom>
          <a:noFill/>
          <a:ln>
            <a:noFill/>
          </a:ln>
        </p:spPr>
      </p:pic>
      <p:sp>
        <p:nvSpPr>
          <p:cNvPr id="235" name="Shape 235"/>
          <p:cNvSpPr txBox="1"/>
          <p:nvPr/>
        </p:nvSpPr>
        <p:spPr>
          <a:xfrm>
            <a:off x="241101" y="3421856"/>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900" u="none" strike="noStrike" cap="none" dirty="0">
                <a:solidFill>
                  <a:srgbClr val="FFFF00"/>
                </a:solidFill>
                <a:latin typeface="Arial" charset="0"/>
                <a:ea typeface="Arial" charset="0"/>
                <a:cs typeface="Arial" charset="0"/>
                <a:sym typeface="Cabin"/>
              </a:rPr>
              <a:t>A </a:t>
            </a:r>
            <a:r>
              <a:rPr lang="en" sz="1900" u="none" strike="noStrike" cap="none" dirty="0">
                <a:solidFill>
                  <a:srgbClr val="00FF00"/>
                </a:solidFill>
                <a:latin typeface="Arial" charset="0"/>
                <a:ea typeface="Arial" charset="0"/>
                <a:cs typeface="Arial" charset="0"/>
                <a:sym typeface="Cabin"/>
              </a:rPr>
              <a:t>relation</a:t>
            </a:r>
            <a:r>
              <a:rPr lang="en" sz="1900" u="none" strike="noStrike" cap="none" dirty="0">
                <a:solidFill>
                  <a:srgbClr val="FFFF00"/>
                </a:solidFill>
                <a:latin typeface="Arial" charset="0"/>
                <a:ea typeface="Arial" charset="0"/>
                <a:cs typeface="Arial" charset="0"/>
                <a:sym typeface="Cabin"/>
              </a:rPr>
              <a:t> is defined as a </a:t>
            </a:r>
            <a:r>
              <a:rPr lang="en" sz="1900" u="none" strike="noStrike" cap="none" dirty="0">
                <a:solidFill>
                  <a:srgbClr val="00FF00"/>
                </a:solidFill>
                <a:latin typeface="Arial" charset="0"/>
                <a:ea typeface="Arial" charset="0"/>
                <a:cs typeface="Arial" charset="0"/>
                <a:sym typeface="Cabin"/>
              </a:rPr>
              <a:t>set of </a:t>
            </a:r>
            <a:r>
              <a:rPr lang="en" sz="1900" u="none" strike="noStrike" cap="none" dirty="0">
                <a:solidFill>
                  <a:srgbClr val="FF7F00"/>
                </a:solidFill>
                <a:latin typeface="Arial" charset="0"/>
                <a:ea typeface="Arial" charset="0"/>
                <a:cs typeface="Arial" charset="0"/>
                <a:sym typeface="Cabin"/>
              </a:rPr>
              <a:t>tuples</a:t>
            </a:r>
            <a:r>
              <a:rPr lang="en" sz="1900" u="none" strike="noStrike" cap="none" dirty="0">
                <a:solidFill>
                  <a:srgbClr val="FFFF00"/>
                </a:solidFill>
                <a:latin typeface="Arial" charset="0"/>
                <a:ea typeface="Arial" charset="0"/>
                <a:cs typeface="Arial" charset="0"/>
                <a:sym typeface="Cabin"/>
              </a:rPr>
              <a:t> that have the same </a:t>
            </a:r>
            <a:r>
              <a:rPr lang="en" sz="1900" u="none" strike="noStrike" cap="none" dirty="0">
                <a:solidFill>
                  <a:srgbClr val="FF00FF"/>
                </a:solidFill>
                <a:latin typeface="Arial" charset="0"/>
                <a:ea typeface="Arial" charset="0"/>
                <a:cs typeface="Arial" charset="0"/>
                <a:sym typeface="Cabin"/>
              </a:rPr>
              <a:t>attributes</a:t>
            </a:r>
            <a:r>
              <a:rPr lang="en" sz="1900" u="none" strike="noStrike" cap="none" dirty="0">
                <a:solidFill>
                  <a:srgbClr val="FFFF00"/>
                </a:solidFill>
                <a:latin typeface="Arial" charset="0"/>
                <a:ea typeface="Arial" charset="0"/>
                <a:cs typeface="Arial" charset="0"/>
                <a:sym typeface="Cabin"/>
              </a:rPr>
              <a:t>.   A </a:t>
            </a:r>
            <a:r>
              <a:rPr lang="en" sz="1900" u="none" strike="noStrike" cap="none" dirty="0">
                <a:solidFill>
                  <a:srgbClr val="FF7F00"/>
                </a:solidFill>
                <a:latin typeface="Arial" charset="0"/>
                <a:ea typeface="Arial" charset="0"/>
                <a:cs typeface="Arial" charset="0"/>
                <a:sym typeface="Cabin"/>
              </a:rPr>
              <a:t>tuple</a:t>
            </a:r>
            <a:r>
              <a:rPr lang="en" sz="1900" u="none" strike="noStrike" cap="none" dirty="0">
                <a:solidFill>
                  <a:srgbClr val="FFFF00"/>
                </a:solidFill>
                <a:latin typeface="Arial" charset="0"/>
                <a:ea typeface="Arial" charset="0"/>
                <a:cs typeface="Arial" charset="0"/>
                <a:sym typeface="Cabin"/>
              </a:rPr>
              <a:t> usually represents </a:t>
            </a:r>
            <a:r>
              <a:rPr lang="en" sz="1900" u="none" strike="noStrike" cap="none" dirty="0">
                <a:solidFill>
                  <a:srgbClr val="FF7F00"/>
                </a:solidFill>
                <a:latin typeface="Arial" charset="0"/>
                <a:ea typeface="Arial" charset="0"/>
                <a:cs typeface="Arial" charset="0"/>
                <a:sym typeface="Cabin"/>
              </a:rPr>
              <a:t>an object</a:t>
            </a:r>
            <a:r>
              <a:rPr lang="en" sz="1900" u="none" strike="noStrike" cap="none" dirty="0">
                <a:solidFill>
                  <a:srgbClr val="FFFF00"/>
                </a:solidFill>
                <a:latin typeface="Arial" charset="0"/>
                <a:ea typeface="Arial" charset="0"/>
                <a:cs typeface="Arial" charset="0"/>
                <a:sym typeface="Cabin"/>
              </a:rPr>
              <a:t> and information about that object.  </a:t>
            </a:r>
            <a:r>
              <a:rPr lang="en" sz="1900" u="none" strike="noStrike" cap="none" dirty="0">
                <a:solidFill>
                  <a:srgbClr val="FF7F00"/>
                </a:solidFill>
                <a:latin typeface="Arial" charset="0"/>
                <a:ea typeface="Arial" charset="0"/>
                <a:cs typeface="Arial" charset="0"/>
                <a:sym typeface="Cabin"/>
              </a:rPr>
              <a:t>Objects</a:t>
            </a:r>
            <a:r>
              <a:rPr lang="en" sz="1900" u="none" strike="noStrike" cap="none" dirty="0">
                <a:solidFill>
                  <a:srgbClr val="FFFF00"/>
                </a:solidFill>
                <a:latin typeface="Arial" charset="0"/>
                <a:ea typeface="Arial" charset="0"/>
                <a:cs typeface="Arial" charset="0"/>
                <a:sym typeface="Cabin"/>
              </a:rPr>
              <a:t> are typically physical objects or concepts.   A </a:t>
            </a:r>
            <a:r>
              <a:rPr lang="en" sz="1900" u="none" strike="noStrike" cap="none" dirty="0">
                <a:solidFill>
                  <a:srgbClr val="00FF00"/>
                </a:solidFill>
                <a:latin typeface="Arial" charset="0"/>
                <a:ea typeface="Arial" charset="0"/>
                <a:cs typeface="Arial" charset="0"/>
                <a:sym typeface="Cabin"/>
              </a:rPr>
              <a:t>relation</a:t>
            </a:r>
            <a:r>
              <a:rPr lang="en" sz="1900" u="none" strike="noStrike" cap="none" dirty="0">
                <a:solidFill>
                  <a:srgbClr val="FFFF00"/>
                </a:solidFill>
                <a:latin typeface="Arial" charset="0"/>
                <a:ea typeface="Arial" charset="0"/>
                <a:cs typeface="Arial" charset="0"/>
                <a:sym typeface="Cabin"/>
              </a:rPr>
              <a:t> is usually described as a </a:t>
            </a:r>
            <a:r>
              <a:rPr lang="en" sz="1900" u="none" strike="noStrike" cap="none" dirty="0">
                <a:solidFill>
                  <a:srgbClr val="00FF00"/>
                </a:solidFill>
                <a:latin typeface="Arial" charset="0"/>
                <a:ea typeface="Arial" charset="0"/>
                <a:cs typeface="Arial" charset="0"/>
                <a:sym typeface="Cabin"/>
              </a:rPr>
              <a:t>table</a:t>
            </a:r>
            <a:r>
              <a:rPr lang="en" sz="1900" u="none" strike="noStrike" cap="none" dirty="0">
                <a:solidFill>
                  <a:srgbClr val="FFFF00"/>
                </a:solidFill>
                <a:latin typeface="Arial" charset="0"/>
                <a:ea typeface="Arial" charset="0"/>
                <a:cs typeface="Arial" charset="0"/>
                <a:sym typeface="Cabin"/>
              </a:rPr>
              <a:t>, which is organized into </a:t>
            </a:r>
            <a:r>
              <a:rPr lang="en" sz="1900" u="none" strike="noStrike" cap="none" dirty="0">
                <a:solidFill>
                  <a:srgbClr val="FF7F00"/>
                </a:solidFill>
                <a:latin typeface="Arial" charset="0"/>
                <a:ea typeface="Arial" charset="0"/>
                <a:cs typeface="Arial" charset="0"/>
                <a:sym typeface="Cabin"/>
              </a:rPr>
              <a:t>rows</a:t>
            </a:r>
            <a:r>
              <a:rPr lang="en" sz="1900" u="none" strike="noStrike" cap="none" dirty="0">
                <a:solidFill>
                  <a:srgbClr val="FFFF00"/>
                </a:solidFill>
                <a:latin typeface="Arial" charset="0"/>
                <a:ea typeface="Arial" charset="0"/>
                <a:cs typeface="Arial" charset="0"/>
                <a:sym typeface="Cabin"/>
              </a:rPr>
              <a:t> and </a:t>
            </a:r>
            <a:r>
              <a:rPr lang="en" sz="1900" u="none" strike="noStrike" cap="none" dirty="0">
                <a:solidFill>
                  <a:srgbClr val="FF00FF"/>
                </a:solidFill>
                <a:latin typeface="Arial" charset="0"/>
                <a:ea typeface="Arial" charset="0"/>
                <a:cs typeface="Arial" charset="0"/>
                <a:sym typeface="Cabin"/>
              </a:rPr>
              <a:t>columns</a:t>
            </a:r>
            <a:r>
              <a:rPr lang="en" sz="1900" u="none" strike="noStrike" cap="none" dirty="0">
                <a:solidFill>
                  <a:srgbClr val="FFFF00"/>
                </a:solidFill>
                <a:latin typeface="Arial" charset="0"/>
                <a:ea typeface="Arial" charset="0"/>
                <a:cs typeface="Arial" charset="0"/>
                <a:sym typeface="Cabin"/>
              </a:rPr>
              <a:t>.   All the data</a:t>
            </a:r>
            <a:r>
              <a:rPr lang="en" sz="1900" u="sng" strike="noStrike" cap="none" dirty="0">
                <a:solidFill>
                  <a:schemeClr val="hlink"/>
                </a:solidFill>
                <a:latin typeface="Arial" charset="0"/>
                <a:ea typeface="Arial" charset="0"/>
                <a:cs typeface="Arial" charset="0"/>
                <a:sym typeface="Cabin"/>
                <a:hlinkClick r:id="rId4"/>
              </a:rPr>
              <a:t> </a:t>
            </a:r>
            <a:r>
              <a:rPr lang="en" sz="1900" u="none" strike="noStrike" cap="none" dirty="0">
                <a:solidFill>
                  <a:srgbClr val="FFFF00"/>
                </a:solidFill>
                <a:latin typeface="Arial" charset="0"/>
                <a:ea typeface="Arial" charset="0"/>
                <a:cs typeface="Arial" charset="0"/>
                <a:sym typeface="Cabin"/>
              </a:rPr>
              <a:t>referenced by an </a:t>
            </a:r>
            <a:r>
              <a:rPr lang="en" sz="1900" u="none" strike="noStrike" cap="none" dirty="0">
                <a:solidFill>
                  <a:srgbClr val="FF00FF"/>
                </a:solidFill>
                <a:latin typeface="Arial" charset="0"/>
                <a:ea typeface="Arial" charset="0"/>
                <a:cs typeface="Arial" charset="0"/>
                <a:sym typeface="Cabin"/>
              </a:rPr>
              <a:t>attribute</a:t>
            </a:r>
            <a:r>
              <a:rPr lang="en" sz="1900" u="none" strike="noStrike" cap="none" dirty="0">
                <a:solidFill>
                  <a:srgbClr val="FFFF00"/>
                </a:solidFill>
                <a:latin typeface="Arial" charset="0"/>
                <a:ea typeface="Arial" charset="0"/>
                <a:cs typeface="Arial" charset="0"/>
                <a:sym typeface="Cabin"/>
              </a:rPr>
              <a:t> are in the same domain and </a:t>
            </a:r>
            <a:r>
              <a:rPr lang="en" sz="1900" u="none" strike="noStrike" cap="none" dirty="0">
                <a:solidFill>
                  <a:srgbClr val="FF00FF"/>
                </a:solidFill>
                <a:latin typeface="Arial" charset="0"/>
                <a:ea typeface="Arial" charset="0"/>
                <a:cs typeface="Arial" charset="0"/>
                <a:sym typeface="Cabin"/>
              </a:rPr>
              <a:t>conform to the same constraints.</a:t>
            </a:r>
            <a:r>
              <a:rPr lang="en" sz="1900" u="none" strike="noStrike" cap="none" dirty="0">
                <a:solidFill>
                  <a:srgbClr val="FFFF00"/>
                </a:solidFill>
                <a:latin typeface="Arial" charset="0"/>
                <a:ea typeface="Arial" charset="0"/>
                <a:cs typeface="Arial" charset="0"/>
                <a:sym typeface="Cabin"/>
              </a:rPr>
              <a:t>  (Wikipedia)</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Key Terminology</a:t>
            </a:r>
          </a:p>
        </p:txBody>
      </p:sp>
      <p:sp>
        <p:nvSpPr>
          <p:cNvPr id="613" name="Shape 613"/>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a:solidFill>
                  <a:schemeClr val="lt1"/>
                </a:solidFill>
                <a:latin typeface="Arial" charset="0"/>
                <a:ea typeface="Arial" charset="0"/>
                <a:cs typeface="Arial" charset="0"/>
                <a:sym typeface="Cabin"/>
              </a:rPr>
              <a:t>Finding our way around....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rgbClr val="FF7F00"/>
                </a:solidFill>
                <a:latin typeface="Arial" charset="0"/>
                <a:ea typeface="Arial" charset="0"/>
                <a:cs typeface="Arial" charset="0"/>
                <a:sym typeface="Cabin"/>
              </a:rPr>
              <a:t>Primary key</a:t>
            </a:r>
            <a:r>
              <a:rPr lang="en" sz="2000" u="none" strike="noStrike" cap="none">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rgbClr val="00FF00"/>
                </a:solidFill>
                <a:latin typeface="Arial" charset="0"/>
                <a:ea typeface="Arial" charset="0"/>
                <a:cs typeface="Arial" charset="0"/>
                <a:sym typeface="Cabin"/>
              </a:rPr>
              <a:t>Logical key</a:t>
            </a:r>
            <a:r>
              <a:rPr lang="en" sz="2000" u="none" strike="noStrike" cap="none">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rgbClr val="FF00FF"/>
                </a:solidFill>
                <a:latin typeface="Arial" charset="0"/>
                <a:ea typeface="Arial" charset="0"/>
                <a:cs typeface="Arial" charset="0"/>
                <a:sym typeface="Cabin"/>
              </a:rPr>
              <a:t>Foreign key</a:t>
            </a:r>
            <a:r>
              <a:rPr lang="en" sz="2000" u="none" strike="noStrike" cap="none">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Primary Key Rules</a:t>
            </a:r>
          </a:p>
        </p:txBody>
      </p:sp>
      <p:sp>
        <p:nvSpPr>
          <p:cNvPr id="627" name="Shape 627"/>
          <p:cNvSpPr txBox="1">
            <a:spLocks noGrp="1"/>
          </p:cNvSpPr>
          <p:nvPr>
            <p:ph type="body"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Never use your </a:t>
            </a:r>
            <a:r>
              <a:rPr lang="en" sz="2000" u="none" strike="noStrike" cap="none">
                <a:solidFill>
                  <a:srgbClr val="00FF00"/>
                </a:solidFill>
                <a:latin typeface="Arial" charset="0"/>
                <a:ea typeface="Arial" charset="0"/>
                <a:cs typeface="Arial" charset="0"/>
                <a:sym typeface="Cabin"/>
              </a:rPr>
              <a:t>logical key</a:t>
            </a:r>
            <a:r>
              <a:rPr lang="en" sz="2000" u="none" strike="noStrike" cap="none">
                <a:solidFill>
                  <a:schemeClr val="lt1"/>
                </a:solidFill>
                <a:latin typeface="Arial" charset="0"/>
                <a:ea typeface="Arial" charset="0"/>
                <a:cs typeface="Arial" charset="0"/>
                <a:sym typeface="Cabin"/>
              </a:rPr>
              <a:t> as the </a:t>
            </a:r>
            <a:r>
              <a:rPr lang="en" sz="2000" u="none" strike="noStrike" cap="none">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rgbClr val="00FF00"/>
                </a:solidFill>
                <a:latin typeface="Arial" charset="0"/>
                <a:ea typeface="Arial" charset="0"/>
                <a:cs typeface="Arial" charset="0"/>
                <a:sym typeface="Cabin"/>
              </a:rPr>
              <a:t>Logical keys</a:t>
            </a:r>
            <a:r>
              <a:rPr lang="en" sz="2000" u="none" strike="noStrike" cap="none">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rgbClr val="FF00FF"/>
                </a:solidFill>
                <a:latin typeface="Arial" charset="0"/>
                <a:ea typeface="Arial" charset="0"/>
                <a:cs typeface="Arial" charset="0"/>
                <a:sym typeface="Cabin"/>
              </a:rPr>
              <a:t>Relationships</a:t>
            </a:r>
            <a:r>
              <a:rPr lang="en" sz="2000" u="none" strike="noStrike" cap="none">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A</a:t>
            </a:r>
            <a:r>
              <a:rPr lang="en" sz="2000" u="none" strike="noStrike" cap="none">
                <a:solidFill>
                  <a:srgbClr val="FF00FF"/>
                </a:solidFill>
                <a:latin typeface="Arial" charset="0"/>
                <a:ea typeface="Arial" charset="0"/>
                <a:cs typeface="Arial" charset="0"/>
                <a:sym typeface="Cabin"/>
              </a:rPr>
              <a:t> foreign key</a:t>
            </a:r>
            <a:r>
              <a:rPr lang="en" sz="2000" u="none" strike="noStrike" cap="none">
                <a:solidFill>
                  <a:schemeClr val="lt1"/>
                </a:solidFill>
                <a:latin typeface="Arial" charset="0"/>
                <a:ea typeface="Arial" charset="0"/>
                <a:cs typeface="Arial" charset="0"/>
                <a:sym typeface="Cabin"/>
              </a:rPr>
              <a:t> is when a table has a column that contains a key which points to the </a:t>
            </a:r>
            <a:r>
              <a:rPr lang="en" sz="2000" u="none" strike="noStrike" cap="none">
                <a:solidFill>
                  <a:srgbClr val="FF7F00"/>
                </a:solidFill>
                <a:latin typeface="Arial" charset="0"/>
                <a:ea typeface="Arial" charset="0"/>
                <a:cs typeface="Arial" charset="0"/>
                <a:sym typeface="Cabin"/>
              </a:rPr>
              <a:t>primary key</a:t>
            </a:r>
            <a:r>
              <a:rPr lang="en" sz="2000" u="none" strike="noStrike" cap="none">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Relationship Building (in tables)</a:t>
            </a:r>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200025" y="3471863"/>
            <a:ext cx="8715374" cy="1458911"/>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426975"/>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928687"/>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70723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074634"/>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507206"/>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6004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40433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471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p:nvPr/>
        </p:nvCxnSpPr>
        <p:spPr>
          <a:xfrm>
            <a:off x="5054203" y="3277195"/>
            <a:ext cx="2013644" cy="1356418"/>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571500"/>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514475"/>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214437"/>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7787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871537"/>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392906"/>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8429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2715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714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1288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5717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0003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p:nvPr/>
        </p:nvCxnSpPr>
        <p:spPr>
          <a:xfrm>
            <a:off x="5832871" y="1655564"/>
            <a:ext cx="1432321" cy="1556444"/>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37442" y="2453878"/>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650456"/>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41005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5291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414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p:nvPr/>
        </p:nvCxnSpPr>
        <p:spPr>
          <a:xfrm rot="10800000" flipH="1">
            <a:off x="6177557" y="3632596"/>
            <a:ext cx="1026020" cy="728662"/>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404121"/>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artist_id is a convention</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1572433" y="0"/>
            <a:ext cx="5659239" cy="5451288"/>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472586" y="3736730"/>
            <a:ext cx="8119665"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CREATE TABLE </a:t>
            </a:r>
            <a:r>
              <a:rPr lang="en" sz="1800" b="0" i="0" u="none" strike="noStrike" cap="none">
                <a:solidFill>
                  <a:srgbClr val="FFFF00"/>
                </a:solidFill>
                <a:latin typeface="Arial"/>
                <a:ea typeface="Arial"/>
                <a:cs typeface="Arial"/>
                <a:sym typeface="Arial"/>
              </a:rPr>
              <a:t>Genre</a:t>
            </a:r>
            <a:r>
              <a:rPr lang="en" sz="1800" b="0" i="0" u="none" strike="noStrike" cap="none">
                <a:solidFill>
                  <a:schemeClr val="lt1"/>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6600"/>
                </a:solidFill>
                <a:latin typeface="Arial"/>
                <a:ea typeface="Arial"/>
                <a:cs typeface="Arial"/>
                <a:sym typeface="Arial"/>
              </a:rPr>
              <a:t>id</a:t>
            </a:r>
            <a:r>
              <a:rPr lang="en" sz="1800" b="0" i="0" u="none" strike="noStrike" cap="none">
                <a:solidFill>
                  <a:schemeClr val="lt1"/>
                </a:solidFill>
                <a:latin typeface="Arial"/>
                <a:ea typeface="Arial"/>
                <a:cs typeface="Arial"/>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00FF00"/>
                </a:solidFill>
                <a:latin typeface="Arial"/>
                <a:ea typeface="Arial"/>
                <a:cs typeface="Arial"/>
                <a:sym typeface="Arial"/>
              </a:rPr>
              <a:t>name</a:t>
            </a:r>
            <a:r>
              <a:rPr lang="en" sz="1800" b="0" i="0" u="none" strike="noStrike" cap="none">
                <a:solidFill>
                  <a:schemeClr val="lt1"/>
                </a:solidFill>
                <a:latin typeface="Arial"/>
                <a:ea typeface="Arial"/>
                <a:cs typeface="Arial"/>
                <a:sym typeface="Arial"/>
              </a:rPr>
              <a:t>	TEXT</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170006" y="0"/>
            <a:ext cx="5828240" cy="3868615"/>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20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20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20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2000" u="none" strike="noStrike" cap="none" dirty="0">
                <a:solidFill>
                  <a:srgbClr val="0000FF"/>
                </a:solidFill>
                <a:latin typeface="Arial" charset="0"/>
                <a:ea typeface="Arial" charset="0"/>
                <a:cs typeface="Arial" charset="0"/>
                <a:sym typeface="Cabin"/>
              </a:rPr>
              <a:t>Tuples</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651491"/>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CREATE TABLE </a:t>
            </a:r>
            <a:r>
              <a:rPr lang="en" sz="1800" b="0" i="0" u="none" strike="noStrike" cap="none">
                <a:solidFill>
                  <a:srgbClr val="FFFF00"/>
                </a:solidFill>
                <a:latin typeface="Arial"/>
                <a:ea typeface="Arial"/>
                <a:cs typeface="Arial"/>
                <a:sym typeface="Arial"/>
              </a:rPr>
              <a:t>Track</a:t>
            </a:r>
            <a:r>
              <a:rPr lang="en" sz="1800" b="0" i="0" u="none" strike="noStrike" cap="none">
                <a:solidFill>
                  <a:schemeClr val="lt1"/>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6600"/>
                </a:solidFill>
                <a:latin typeface="Arial"/>
                <a:ea typeface="Arial"/>
                <a:cs typeface="Arial"/>
                <a:sym typeface="Arial"/>
              </a:rPr>
              <a:t>id</a:t>
            </a:r>
            <a:r>
              <a:rPr lang="en" sz="1800" b="0" i="0" u="none" strike="noStrike" cap="none">
                <a:solidFill>
                  <a:schemeClr val="lt1"/>
                </a:solidFill>
                <a:latin typeface="Arial"/>
                <a:ea typeface="Arial"/>
                <a:cs typeface="Arial"/>
                <a:sym typeface="Arial"/>
              </a:rPr>
              <a:t>	INTEGER NOT NULL PRIMARY KEY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00FF00"/>
                </a:solidFill>
                <a:latin typeface="Arial"/>
                <a:ea typeface="Arial"/>
                <a:cs typeface="Arial"/>
                <a:sym typeface="Arial"/>
              </a:rPr>
              <a:t>title </a:t>
            </a:r>
            <a:r>
              <a:rPr lang="en" sz="1800" b="0" i="0" u="none" strike="noStrike" cap="none">
                <a:solidFill>
                  <a:schemeClr val="lt1"/>
                </a:solidFill>
                <a:latin typeface="Arial"/>
                <a:ea typeface="Arial"/>
                <a:cs typeface="Arial"/>
                <a:sym typeface="Arial"/>
              </a:rPr>
              <a:t>TEXT,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00FF"/>
                </a:solidFill>
                <a:latin typeface="Arial"/>
                <a:ea typeface="Arial"/>
                <a:cs typeface="Arial"/>
                <a:sym typeface="Arial"/>
              </a:rPr>
              <a:t>album_id</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00FF"/>
                </a:solidFill>
                <a:latin typeface="Arial"/>
                <a:ea typeface="Arial"/>
                <a:cs typeface="Arial"/>
                <a:sym typeface="Arial"/>
              </a:rPr>
              <a:t>genre_id</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FF00"/>
                </a:solidFill>
                <a:latin typeface="Arial"/>
                <a:ea typeface="Arial"/>
                <a:cs typeface="Arial"/>
                <a:sym typeface="Arial"/>
              </a:rPr>
              <a:t>len</a:t>
            </a:r>
            <a:r>
              <a:rPr lang="en" sz="1800" b="0" i="0" u="none" strike="noStrike" cap="none">
                <a:solidFill>
                  <a:schemeClr val="lt1"/>
                </a:solidFill>
                <a:latin typeface="Arial"/>
                <a:ea typeface="Arial"/>
                <a:cs typeface="Arial"/>
                <a:sym typeface="Arial"/>
              </a:rPr>
              <a:t> INTEGER, </a:t>
            </a:r>
            <a:r>
              <a:rPr lang="en" sz="1800" b="0" i="0" u="none" strike="noStrike" cap="none">
                <a:solidFill>
                  <a:srgbClr val="FFFF00"/>
                </a:solidFill>
                <a:latin typeface="Arial"/>
                <a:ea typeface="Arial"/>
                <a:cs typeface="Arial"/>
                <a:sym typeface="Arial"/>
              </a:rPr>
              <a:t>rating</a:t>
            </a:r>
            <a:r>
              <a:rPr lang="en" sz="1800" b="0" i="0" u="none" strike="noStrike" cap="none">
                <a:solidFill>
                  <a:schemeClr val="lt1"/>
                </a:solidFill>
                <a:latin typeface="Arial"/>
                <a:ea typeface="Arial"/>
                <a:cs typeface="Arial"/>
                <a:sym typeface="Arial"/>
              </a:rPr>
              <a:t> INTEGER, </a:t>
            </a:r>
            <a:r>
              <a:rPr lang="en" sz="1800" b="0" i="0" u="none" strike="noStrike" cap="none">
                <a:solidFill>
                  <a:srgbClr val="FFFF00"/>
                </a:solidFill>
                <a:latin typeface="Arial"/>
                <a:ea typeface="Arial"/>
                <a:cs typeface="Arial"/>
                <a:sym typeface="Arial"/>
              </a:rPr>
              <a:t>count</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CREATE TABLE </a:t>
            </a:r>
            <a:r>
              <a:rPr lang="en" sz="1800" b="0" i="0" u="none" strike="noStrike" cap="none">
                <a:solidFill>
                  <a:schemeClr val="accent1"/>
                </a:solidFill>
                <a:latin typeface="Arial"/>
                <a:ea typeface="Arial"/>
                <a:cs typeface="Arial"/>
                <a:sym typeface="Arial"/>
              </a:rPr>
              <a:t>Album</a:t>
            </a:r>
            <a:r>
              <a:rPr lang="en" sz="1800" b="0" i="0" u="none" strike="noStrike" cap="none">
                <a:solidFill>
                  <a:schemeClr val="lt1"/>
                </a:solidFill>
                <a:latin typeface="Arial"/>
                <a:ea typeface="Arial"/>
                <a:cs typeface="Arial"/>
                <a:sym typeface="Arial"/>
              </a:rPr>
              <a:t> (</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6600"/>
                </a:solidFill>
                <a:latin typeface="Arial"/>
                <a:ea typeface="Arial"/>
                <a:cs typeface="Arial"/>
                <a:sym typeface="Arial"/>
              </a:rPr>
              <a:t>id</a:t>
            </a:r>
            <a:r>
              <a:rPr lang="en" sz="1800" b="0" i="0" u="none" strike="noStrike" cap="none">
                <a:solidFill>
                  <a:schemeClr val="lt1"/>
                </a:solidFill>
                <a:latin typeface="Arial"/>
                <a:ea typeface="Arial"/>
                <a:cs typeface="Arial"/>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FF00FF"/>
                </a:solidFill>
                <a:latin typeface="Arial"/>
                <a:ea typeface="Arial"/>
                <a:cs typeface="Arial"/>
                <a:sym typeface="Arial"/>
              </a:rPr>
              <a:t>artist_id</a:t>
            </a:r>
            <a:r>
              <a:rPr lang="en" sz="1800" b="0" i="0" u="none" strike="noStrike" cap="none">
                <a:solidFill>
                  <a:schemeClr val="lt1"/>
                </a:solidFill>
                <a:latin typeface="Arial"/>
                <a:ea typeface="Arial"/>
                <a:cs typeface="Arial"/>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	</a:t>
            </a:r>
            <a:r>
              <a:rPr lang="en" sz="1800" b="0" i="0" u="none" strike="noStrike" cap="none">
                <a:solidFill>
                  <a:srgbClr val="00FF00"/>
                </a:solidFill>
                <a:latin typeface="Arial"/>
                <a:ea typeface="Arial"/>
                <a:cs typeface="Arial"/>
                <a:sym typeface="Arial"/>
              </a:rPr>
              <a:t>title</a:t>
            </a:r>
            <a:r>
              <a:rPr lang="en" sz="1800" b="0" i="0" u="none" strike="noStrike" cap="none">
                <a:solidFill>
                  <a:schemeClr val="lt1"/>
                </a:solidFill>
                <a:latin typeface="Arial"/>
                <a:ea typeface="Arial"/>
                <a:cs typeface="Arial"/>
                <a:sym typeface="Arial"/>
              </a:rPr>
              <a:t>	TEXT</a:t>
            </a:r>
          </a:p>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474333" y="0"/>
            <a:ext cx="8175099" cy="5143500"/>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35981" y="4357687"/>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Artist (name) values ('Led Zepplin')</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0" y="1"/>
            <a:ext cx="6726115" cy="4161954"/>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35981" y="4357687"/>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Artist (name) values ('Led Zepplin')</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0" y="1"/>
            <a:ext cx="6726115" cy="4161954"/>
          </a:xfrm>
          <a:prstGeom prst="rect">
            <a:avLst/>
          </a:prstGeom>
          <a:noFill/>
          <a:ln>
            <a:noFill/>
          </a:ln>
        </p:spPr>
      </p:pic>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265461" y="4264818"/>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898174" y="0"/>
            <a:ext cx="7513116" cy="4648932"/>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063420" y="41862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Album (title, artist_id)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Album (title, artist_id) values ('IV', 1)</a:t>
            </a:r>
          </a:p>
        </p:txBody>
      </p:sp>
      <p:pic>
        <p:nvPicPr>
          <p:cNvPr id="760" name="Shape 760" descr="Screen Shot 2015-08-10 at 11.30.30 AM.png"/>
          <p:cNvPicPr preferRelativeResize="0"/>
          <p:nvPr/>
        </p:nvPicPr>
        <p:blipFill rotWithShape="1">
          <a:blip r:embed="rId3">
            <a:alphaModFix/>
          </a:blip>
          <a:srcRect/>
          <a:stretch/>
        </p:blipFill>
        <p:spPr>
          <a:xfrm>
            <a:off x="1362808" y="-79680"/>
            <a:ext cx="6165055" cy="4643437"/>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93006" y="414337"/>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values ('Stairway', 5, 482, 0, 2, 1)</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insert into Track (title, rating, len, count, album_id, genre_id) </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846259" y="3080055"/>
            <a:ext cx="7181160" cy="1821656"/>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Shape 771" descr="Screen Shot 2015-08-10 at 11.35.43 AM.png"/>
          <p:cNvPicPr preferRelativeResize="0"/>
          <p:nvPr/>
        </p:nvPicPr>
        <p:blipFill rotWithShape="1">
          <a:blip r:embed="rId3">
            <a:alphaModFix/>
          </a:blip>
          <a:srcRect/>
          <a:stretch/>
        </p:blipFill>
        <p:spPr>
          <a:xfrm>
            <a:off x="2579992" y="2857499"/>
            <a:ext cx="2357437" cy="857250"/>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11939" y="4043637"/>
            <a:ext cx="1500187" cy="821531"/>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6165605" y="3286124"/>
            <a:ext cx="1514474" cy="850106"/>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275009" y="1102332"/>
            <a:ext cx="5141652" cy="1357312"/>
          </a:xfrm>
          <a:prstGeom prst="rect">
            <a:avLst/>
          </a:prstGeom>
          <a:noFill/>
          <a:ln>
            <a:noFill/>
          </a:ln>
        </p:spPr>
      </p:pic>
      <p:sp>
        <p:nvSpPr>
          <p:cNvPr id="775" name="Shape 77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We have relationships!</a:t>
            </a:r>
          </a:p>
        </p:txBody>
      </p:sp>
      <p:sp>
        <p:nvSpPr>
          <p:cNvPr id="2" name="Text Placeholder 1"/>
          <p:cNvSpPr>
            <a:spLocks noGrp="1"/>
          </p:cNvSpPr>
          <p:nvPr>
            <p:ph type="body" idx="1"/>
          </p:nvPr>
        </p:nvSpPr>
        <p:spPr/>
        <p:txBody>
          <a:bodyPr/>
          <a:lstStyle/>
          <a:p>
            <a:endParaRPr lang="en-US"/>
          </a:p>
        </p:txBody>
      </p:sp>
      <p:cxnSp>
        <p:nvCxnSpPr>
          <p:cNvPr id="776" name="Shape 776"/>
          <p:cNvCxnSpPr/>
          <p:nvPr/>
        </p:nvCxnSpPr>
        <p:spPr>
          <a:xfrm rot="10800000" flipH="1">
            <a:off x="3055326" y="2361901"/>
            <a:ext cx="703384" cy="924222"/>
          </a:xfrm>
          <a:prstGeom prst="straightConnector1">
            <a:avLst/>
          </a:prstGeom>
          <a:noFill/>
          <a:ln w="101600" cap="rnd" cmpd="sng">
            <a:solidFill>
              <a:srgbClr val="FF00FF"/>
            </a:solidFill>
            <a:prstDash val="solid"/>
            <a:miter/>
            <a:headEnd type="stealth" w="med" len="med"/>
            <a:tailEnd type="none" w="med" len="med"/>
          </a:ln>
        </p:spPr>
      </p:cxnSp>
      <p:cxnSp>
        <p:nvCxnSpPr>
          <p:cNvPr id="777" name="Shape 777"/>
          <p:cNvCxnSpPr/>
          <p:nvPr/>
        </p:nvCxnSpPr>
        <p:spPr>
          <a:xfrm rot="10800000" flipH="1">
            <a:off x="3330086" y="3569332"/>
            <a:ext cx="120894" cy="885070"/>
          </a:xfrm>
          <a:prstGeom prst="straightConnector1">
            <a:avLst/>
          </a:prstGeom>
          <a:noFill/>
          <a:ln w="101600" cap="rnd" cmpd="sng">
            <a:solidFill>
              <a:srgbClr val="FF00FF"/>
            </a:solidFill>
            <a:prstDash val="solid"/>
            <a:miter/>
            <a:headEnd type="stealth" w="med" len="med"/>
            <a:tailEnd type="none" w="med" len="med"/>
          </a:ln>
        </p:spPr>
      </p:cxnSp>
      <p:cxnSp>
        <p:nvCxnSpPr>
          <p:cNvPr id="778" name="Shape 778"/>
          <p:cNvCxnSpPr/>
          <p:nvPr/>
        </p:nvCxnSpPr>
        <p:spPr>
          <a:xfrm rot="10800000">
            <a:off x="4741328" y="2361902"/>
            <a:ext cx="1424277" cy="1681734"/>
          </a:xfrm>
          <a:prstGeom prst="straightConnector1">
            <a:avLst/>
          </a:prstGeom>
          <a:noFill/>
          <a:ln w="101600" cap="rnd" cmpd="sng">
            <a:solidFill>
              <a:srgbClr val="FF00FF"/>
            </a:solidFill>
            <a:prstDash val="solid"/>
            <a:miter/>
            <a:headEnd type="stealth" w="med" len="med"/>
            <a:tailEnd type="none" w="med" len="med"/>
          </a:ln>
        </p:spPr>
      </p:cxnSp>
      <p:sp>
        <p:nvSpPr>
          <p:cNvPr id="779" name="Shape 779"/>
          <p:cNvSpPr txBox="1"/>
          <p:nvPr/>
        </p:nvSpPr>
        <p:spPr>
          <a:xfrm flipH="1">
            <a:off x="2275009" y="4279380"/>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760792" y="3786187"/>
            <a:ext cx="7259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527595" y="2857499"/>
            <a:ext cx="747414"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7464130" y="1142999"/>
            <a:ext cx="97683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Track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2" name="Text Placeholder 1"/>
          <p:cNvSpPr>
            <a:spLocks noGrp="1"/>
          </p:cNvSpPr>
          <p:nvPr>
            <p:ph type="body" idx="1"/>
          </p:nvPr>
        </p:nvSpPr>
        <p:spPr/>
        <p:txBody>
          <a:bodyPr/>
          <a:lstStyle/>
          <a:p>
            <a:endParaRPr lang="en-US"/>
          </a:p>
        </p:txBody>
      </p:sp>
      <p:sp>
        <p:nvSpPr>
          <p:cNvPr id="789" name="Shape 789"/>
          <p:cNvSpPr txBox="1"/>
          <p:nvPr/>
        </p:nvSpPr>
        <p:spPr>
          <a:xfrm>
            <a:off x="2386743" y="4521993"/>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web</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a:solidFill>
                  <a:srgbClr val="FF00FF"/>
                </a:solidFill>
                <a:latin typeface="Arial" charset="0"/>
                <a:ea typeface="Arial" charset="0"/>
                <a:cs typeface="Arial" charset="0"/>
                <a:sym typeface="Cabin"/>
              </a:rPr>
              <a:t>foreign keys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250" name="Shape 250"/>
          <p:cNvSpPr txBox="1"/>
          <p:nvPr/>
        </p:nvSpPr>
        <p:spPr>
          <a:xfrm>
            <a:off x="2806045" y="46434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Album.title, Artist.name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Album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Artist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Album.artist_id = Artist.id</a:t>
            </a:r>
          </a:p>
        </p:txBody>
      </p:sp>
      <p:sp>
        <p:nvSpPr>
          <p:cNvPr id="807" name="Shape 807"/>
          <p:cNvSpPr txBox="1"/>
          <p:nvPr/>
        </p:nvSpPr>
        <p:spPr>
          <a:xfrm>
            <a:off x="1640978"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4282678"/>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17803"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cxnSp>
        <p:nvCxnSpPr>
          <p:cNvPr id="810" name="Shape 810"/>
          <p:cNvCxnSpPr/>
          <p:nvPr/>
        </p:nvCxnSpPr>
        <p:spPr>
          <a:xfrm>
            <a:off x="4618434" y="3768328"/>
            <a:ext cx="148162" cy="469630"/>
          </a:xfrm>
          <a:prstGeom prst="straightConnector1">
            <a:avLst/>
          </a:prstGeom>
          <a:noFill/>
          <a:ln w="101600" cap="rnd" cmpd="sng">
            <a:solidFill>
              <a:srgbClr val="FFFF00"/>
            </a:solidFill>
            <a:prstDash val="solid"/>
            <a:miter/>
            <a:headEnd type="stealth" w="med" len="med"/>
            <a:tailEnd type="none" w="med" len="med"/>
          </a:ln>
        </p:spPr>
      </p:cxnSp>
      <p:cxnSp>
        <p:nvCxnSpPr>
          <p:cNvPr id="811" name="Shape 811"/>
          <p:cNvCxnSpPr/>
          <p:nvPr/>
        </p:nvCxnSpPr>
        <p:spPr>
          <a:xfrm flipH="1">
            <a:off x="5502550" y="3768328"/>
            <a:ext cx="154405" cy="469630"/>
          </a:xfrm>
          <a:prstGeom prst="straightConnector1">
            <a:avLst/>
          </a:prstGeom>
          <a:noFill/>
          <a:ln w="101600" cap="rnd" cmpd="sng">
            <a:solidFill>
              <a:srgbClr val="FFFF00"/>
            </a:solidFill>
            <a:prstDash val="solid"/>
            <a:miter/>
            <a:headEnd type="stealth" w="med" len="med"/>
            <a:tailEnd type="none" w="med" len="med"/>
          </a:ln>
        </p:spPr>
      </p:cxnSp>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1016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Shape 822" descr="Screen Shot 2015-08-10 at 11.43.30 AM.png"/>
          <p:cNvPicPr preferRelativeResize="0"/>
          <p:nvPr/>
        </p:nvPicPr>
        <p:blipFill rotWithShape="1">
          <a:blip r:embed="rId3">
            <a:alphaModFix/>
          </a:blip>
          <a:srcRect/>
          <a:stretch/>
        </p:blipFill>
        <p:spPr>
          <a:xfrm>
            <a:off x="2098838" y="2403872"/>
            <a:ext cx="5103768" cy="1299887"/>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297235" y="343927"/>
            <a:ext cx="3502468" cy="1273624"/>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711905" y="343927"/>
            <a:ext cx="2311073" cy="1265587"/>
          </a:xfrm>
          <a:prstGeom prst="rect">
            <a:avLst/>
          </a:prstGeom>
          <a:noFill/>
          <a:ln>
            <a:noFill/>
          </a:ln>
        </p:spPr>
      </p:pic>
      <p:sp>
        <p:nvSpPr>
          <p:cNvPr id="825" name="Shape 825"/>
          <p:cNvSpPr txBox="1"/>
          <p:nvPr/>
        </p:nvSpPr>
        <p:spPr>
          <a:xfrm>
            <a:off x="706337" y="3918346"/>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select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00FF00"/>
                </a:solidFill>
                <a:latin typeface="Arial" charset="0"/>
                <a:ea typeface="Arial" charset="0"/>
                <a:cs typeface="Arial" charset="0"/>
                <a:sym typeface="Cabin"/>
              </a:rPr>
              <a:t>Album.title, Album.artist_id, Artist.id,Artist.name</a:t>
            </a:r>
            <a:r>
              <a:rPr lang="en" sz="2500" u="none" strike="noStrike" cap="none">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from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Album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7F00"/>
                </a:solidFill>
                <a:latin typeface="Arial" charset="0"/>
                <a:ea typeface="Arial" charset="0"/>
                <a:cs typeface="Arial" charset="0"/>
                <a:sym typeface="Cabin"/>
              </a:rPr>
              <a:t>join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Artist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7F00"/>
                </a:solidFill>
                <a:latin typeface="Arial" charset="0"/>
                <a:ea typeface="Arial" charset="0"/>
                <a:cs typeface="Arial" charset="0"/>
                <a:sym typeface="Cabin"/>
              </a:rPr>
              <a:t>on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00FF"/>
                </a:solidFill>
                <a:latin typeface="Arial" charset="0"/>
                <a:ea typeface="Arial" charset="0"/>
                <a:cs typeface="Arial" charset="0"/>
                <a:sym typeface="Cabin"/>
              </a:rPr>
              <a:t>Album.artist_id = Artist.id</a:t>
            </a:r>
          </a:p>
        </p:txBody>
      </p:sp>
      <p:cxnSp>
        <p:nvCxnSpPr>
          <p:cNvPr id="826" name="Shape 826"/>
          <p:cNvCxnSpPr/>
          <p:nvPr/>
        </p:nvCxnSpPr>
        <p:spPr>
          <a:xfrm rot="10800000">
            <a:off x="4099823" y="3407019"/>
            <a:ext cx="699880" cy="0"/>
          </a:xfrm>
          <a:prstGeom prst="straightConnector1">
            <a:avLst/>
          </a:prstGeom>
          <a:noFill/>
          <a:ln w="76200" cap="rnd" cmpd="sng">
            <a:solidFill>
              <a:srgbClr val="FF00FF"/>
            </a:solidFill>
            <a:prstDash val="solid"/>
            <a:miter/>
            <a:headEnd type="stealth" w="med" len="med"/>
            <a:tailEnd type="none" w="med" len="med"/>
          </a:ln>
        </p:spPr>
      </p:cxnSp>
      <p:sp>
        <p:nvSpPr>
          <p:cNvPr id="827" name="Shape 827"/>
          <p:cNvSpPr/>
          <p:nvPr/>
        </p:nvSpPr>
        <p:spPr>
          <a:xfrm>
            <a:off x="2805842" y="1058722"/>
            <a:ext cx="2983203" cy="957261"/>
          </a:xfrm>
          <a:custGeom>
            <a:avLst/>
            <a:gdLst/>
            <a:ahLst/>
            <a:cxnLst/>
            <a:rect l="0" t="0" r="0" b="0"/>
            <a:pathLst>
              <a:path w="120000" h="120000" extrusionOk="0">
                <a:moveTo>
                  <a:pt x="0" y="35738"/>
                </a:moveTo>
                <a:lnTo>
                  <a:pt x="78327" y="120000"/>
                </a:lnTo>
                <a:lnTo>
                  <a:pt x="120000" y="0"/>
                </a:lnTo>
              </a:path>
            </a:pathLst>
          </a:custGeom>
          <a:noFill/>
          <a:ln w="889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SELECT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00FF00"/>
                </a:solidFill>
                <a:latin typeface="Arial" charset="0"/>
                <a:ea typeface="Arial" charset="0"/>
                <a:cs typeface="Arial" charset="0"/>
                <a:sym typeface="Cabin"/>
              </a:rPr>
              <a:t>Track.title,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Track.genre_id,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Genre.id, Genre.name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FROM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Track</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6600"/>
                </a:solidFill>
                <a:latin typeface="Arial" charset="0"/>
                <a:ea typeface="Arial" charset="0"/>
                <a:cs typeface="Arial" charset="0"/>
                <a:sym typeface="Cabin"/>
              </a:rPr>
              <a:t>JOIN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Genre   </a:t>
            </a:r>
          </a:p>
        </p:txBody>
      </p:sp>
      <p:grpSp>
        <p:nvGrpSpPr>
          <p:cNvPr id="833" name="Shape 833"/>
          <p:cNvGrpSpPr/>
          <p:nvPr/>
        </p:nvGrpSpPr>
        <p:grpSpPr>
          <a:xfrm>
            <a:off x="211362" y="372024"/>
            <a:ext cx="4470541" cy="4276908"/>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91325" y="3688375"/>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Track.title, Genre.name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Track</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Genre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Track.genre_id = Genre.id</a:t>
            </a:r>
          </a:p>
        </p:txBody>
      </p:sp>
      <p:sp>
        <p:nvSpPr>
          <p:cNvPr id="842" name="Shape 842"/>
          <p:cNvSpPr txBox="1"/>
          <p:nvPr/>
        </p:nvSpPr>
        <p:spPr>
          <a:xfrm>
            <a:off x="1636215"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282678"/>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28267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cxnSp>
        <p:nvCxnSpPr>
          <p:cNvPr id="845" name="Shape 845"/>
          <p:cNvCxnSpPr/>
          <p:nvPr/>
        </p:nvCxnSpPr>
        <p:spPr>
          <a:xfrm>
            <a:off x="4361259" y="3768328"/>
            <a:ext cx="148232" cy="469701"/>
          </a:xfrm>
          <a:prstGeom prst="straightConnector1">
            <a:avLst/>
          </a:prstGeom>
          <a:noFill/>
          <a:ln w="101600" cap="rnd" cmpd="sng">
            <a:solidFill>
              <a:srgbClr val="FFFF00"/>
            </a:solidFill>
            <a:prstDash val="solid"/>
            <a:miter/>
            <a:headEnd type="stealth" w="med" len="med"/>
            <a:tailEnd type="none" w="med" len="med"/>
          </a:ln>
        </p:spPr>
      </p:cxnSp>
      <p:cxnSp>
        <p:nvCxnSpPr>
          <p:cNvPr id="846" name="Shape 846"/>
          <p:cNvCxnSpPr/>
          <p:nvPr/>
        </p:nvCxnSpPr>
        <p:spPr>
          <a:xfrm flipH="1">
            <a:off x="5245298" y="3768328"/>
            <a:ext cx="154482" cy="469701"/>
          </a:xfrm>
          <a:prstGeom prst="straightConnector1">
            <a:avLst/>
          </a:prstGeom>
          <a:noFill/>
          <a:ln w="101600" cap="rnd" cmpd="sng">
            <a:solidFill>
              <a:srgbClr val="FFFF00"/>
            </a:solidFill>
            <a:prstDash val="solid"/>
            <a:miter/>
            <a:headEnd type="stealth" w="med" len="med"/>
            <a:tailEnd type="none" w="med" len="med"/>
          </a:ln>
        </p:spPr>
      </p:cxnSp>
      <p:pic>
        <p:nvPicPr>
          <p:cNvPr id="847" name="Shape 847" descr="Screen Shot 2015-08-10 at 11.36.13 AM.png"/>
          <p:cNvPicPr preferRelativeResize="0"/>
          <p:nvPr/>
        </p:nvPicPr>
        <p:blipFill rotWithShape="1">
          <a:blip r:embed="rId3">
            <a:alphaModFix/>
          </a:blip>
          <a:srcRect/>
          <a:stretch/>
        </p:blipFill>
        <p:spPr>
          <a:xfrm>
            <a:off x="7409846" y="18084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152214"/>
            <a:ext cx="5141652" cy="1357312"/>
          </a:xfrm>
          <a:prstGeom prst="rect">
            <a:avLst/>
          </a:prstGeom>
          <a:noFill/>
          <a:ln>
            <a:noFill/>
          </a:ln>
        </p:spPr>
      </p:pic>
      <p:cxnSp>
        <p:nvCxnSpPr>
          <p:cNvPr id="849" name="Shape 849"/>
          <p:cNvCxnSpPr/>
          <p:nvPr/>
        </p:nvCxnSpPr>
        <p:spPr>
          <a:xfrm rot="10800000">
            <a:off x="5985569" y="1411784"/>
            <a:ext cx="1424277" cy="1137984"/>
          </a:xfrm>
          <a:prstGeom prst="straightConnector1">
            <a:avLst/>
          </a:prstGeom>
          <a:noFill/>
          <a:ln w="1016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a:solidFill>
                  <a:srgbClr val="FFD966"/>
                </a:solidFill>
                <a:latin typeface="Arial" charset="0"/>
                <a:ea typeface="Arial" charset="0"/>
                <a:cs typeface="Arial" charset="0"/>
                <a:sym typeface="Cabin"/>
              </a:rPr>
              <a:t>It can get complex...</a:t>
            </a:r>
          </a:p>
        </p:txBody>
      </p:sp>
      <p:sp>
        <p:nvSpPr>
          <p:cNvPr id="2" name="Text Placeholder 1"/>
          <p:cNvSpPr>
            <a:spLocks noGrp="1"/>
          </p:cNvSpPr>
          <p:nvPr>
            <p:ph type="body" idx="1"/>
          </p:nvPr>
        </p:nvSpPr>
        <p:spPr/>
        <p:txBody>
          <a:bodyPr/>
          <a:lstStyle/>
          <a:p>
            <a:endParaRPr lang="en-US"/>
          </a:p>
        </p:txBody>
      </p:sp>
      <p:sp>
        <p:nvSpPr>
          <p:cNvPr id="856" name="Shape 856"/>
          <p:cNvSpPr txBox="1"/>
          <p:nvPr/>
        </p:nvSpPr>
        <p:spPr>
          <a:xfrm>
            <a:off x="892968" y="1067990"/>
            <a:ext cx="7350919" cy="145732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a:solidFill>
                  <a:srgbClr val="FF7F00"/>
                </a:solidFill>
                <a:latin typeface="Arial" charset="0"/>
                <a:ea typeface="Arial" charset="0"/>
                <a:cs typeface="Arial" charset="0"/>
                <a:sym typeface="Cabin"/>
              </a:rPr>
              <a:t>select</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00FF00"/>
                </a:solidFill>
                <a:latin typeface="Arial" charset="0"/>
                <a:ea typeface="Arial" charset="0"/>
                <a:cs typeface="Arial" charset="0"/>
                <a:sym typeface="Cabin"/>
              </a:rPr>
              <a:t>Track.title, Artist.name, Album.title, Genre.name</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FF7F00"/>
                </a:solidFill>
                <a:latin typeface="Arial" charset="0"/>
                <a:ea typeface="Arial" charset="0"/>
                <a:cs typeface="Arial" charset="0"/>
                <a:sym typeface="Cabin"/>
              </a:rPr>
              <a:t>from</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FFFF00"/>
                </a:solidFill>
                <a:latin typeface="Arial" charset="0"/>
                <a:ea typeface="Arial" charset="0"/>
                <a:cs typeface="Arial" charset="0"/>
                <a:sym typeface="Cabin"/>
              </a:rPr>
              <a:t>Track </a:t>
            </a:r>
            <a:r>
              <a:rPr lang="en" sz="2400" u="none" strike="noStrike" cap="none">
                <a:solidFill>
                  <a:srgbClr val="FF7F00"/>
                </a:solidFill>
                <a:latin typeface="Arial" charset="0"/>
                <a:ea typeface="Arial" charset="0"/>
                <a:cs typeface="Arial" charset="0"/>
                <a:sym typeface="Cabin"/>
              </a:rPr>
              <a:t>join</a:t>
            </a:r>
            <a:r>
              <a:rPr lang="en" sz="2400" u="none" strike="noStrike" cap="none">
                <a:solidFill>
                  <a:srgbClr val="FFFF00"/>
                </a:solidFill>
                <a:latin typeface="Arial" charset="0"/>
                <a:ea typeface="Arial" charset="0"/>
                <a:cs typeface="Arial" charset="0"/>
                <a:sym typeface="Cabin"/>
              </a:rPr>
              <a:t> Genre </a:t>
            </a:r>
            <a:r>
              <a:rPr lang="en" sz="2400" u="none" strike="noStrike" cap="none">
                <a:solidFill>
                  <a:srgbClr val="FF7F00"/>
                </a:solidFill>
                <a:latin typeface="Arial" charset="0"/>
                <a:ea typeface="Arial" charset="0"/>
                <a:cs typeface="Arial" charset="0"/>
                <a:sym typeface="Cabin"/>
              </a:rPr>
              <a:t>join</a:t>
            </a:r>
            <a:r>
              <a:rPr lang="en" sz="2400" u="none" strike="noStrike" cap="none">
                <a:solidFill>
                  <a:srgbClr val="FFFF00"/>
                </a:solidFill>
                <a:latin typeface="Arial" charset="0"/>
                <a:ea typeface="Arial" charset="0"/>
                <a:cs typeface="Arial" charset="0"/>
                <a:sym typeface="Cabin"/>
              </a:rPr>
              <a:t> Album </a:t>
            </a:r>
            <a:r>
              <a:rPr lang="en" sz="2400" u="none" strike="noStrike" cap="none">
                <a:solidFill>
                  <a:srgbClr val="FF7F00"/>
                </a:solidFill>
                <a:latin typeface="Arial" charset="0"/>
                <a:ea typeface="Arial" charset="0"/>
                <a:cs typeface="Arial" charset="0"/>
                <a:sym typeface="Cabin"/>
              </a:rPr>
              <a:t>join</a:t>
            </a:r>
            <a:r>
              <a:rPr lang="en" sz="2400" u="none" strike="noStrike" cap="none">
                <a:solidFill>
                  <a:srgbClr val="FFFF00"/>
                </a:solidFill>
                <a:latin typeface="Arial" charset="0"/>
                <a:ea typeface="Arial" charset="0"/>
                <a:cs typeface="Arial" charset="0"/>
                <a:sym typeface="Cabin"/>
              </a:rPr>
              <a:t> Artist</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FF7F00"/>
                </a:solidFill>
                <a:latin typeface="Arial" charset="0"/>
                <a:ea typeface="Arial" charset="0"/>
                <a:cs typeface="Arial" charset="0"/>
                <a:sym typeface="Cabin"/>
              </a:rPr>
              <a:t>on</a:t>
            </a:r>
            <a:r>
              <a:rPr lang="en" sz="2400" u="none" strike="noStrike" cap="none">
                <a:solidFill>
                  <a:schemeClr val="lt1"/>
                </a:solidFill>
                <a:latin typeface="Arial" charset="0"/>
                <a:ea typeface="Arial" charset="0"/>
                <a:cs typeface="Arial" charset="0"/>
                <a:sym typeface="Cabin"/>
              </a:rPr>
              <a:t> </a:t>
            </a:r>
            <a:r>
              <a:rPr lang="en" sz="2400" u="none" strike="noStrike" cap="none">
                <a:solidFill>
                  <a:srgbClr val="FF00FF"/>
                </a:solidFill>
                <a:latin typeface="Arial" charset="0"/>
                <a:ea typeface="Arial" charset="0"/>
                <a:cs typeface="Arial" charset="0"/>
                <a:sym typeface="Cabin"/>
              </a:rPr>
              <a:t>Track.genre_id = Genre.id and Track.album_id = Album.id and Album.artist_id = Artist.id</a:t>
            </a:r>
          </a:p>
        </p:txBody>
      </p:sp>
      <p:sp>
        <p:nvSpPr>
          <p:cNvPr id="857" name="Shape 857"/>
          <p:cNvSpPr txBox="1"/>
          <p:nvPr/>
        </p:nvSpPr>
        <p:spPr>
          <a:xfrm>
            <a:off x="7096421" y="2568178"/>
            <a:ext cx="171450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7003553" y="3353990"/>
            <a:ext cx="1893093"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7096421" y="4118371"/>
            <a:ext cx="171450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1242737" y="2786061"/>
            <a:ext cx="4986420" cy="214862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935831" y="542925"/>
            <a:ext cx="7416998" cy="4493418"/>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2858323" y="2434369"/>
            <a:ext cx="4986420" cy="2148620"/>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2" name="Text Placeholder 1"/>
          <p:cNvSpPr>
            <a:spLocks noGrp="1"/>
          </p:cNvSpPr>
          <p:nvPr>
            <p:ph type="body" idx="1"/>
          </p:nvPr>
        </p:nvSpPr>
        <p:spPr/>
        <p:txBody>
          <a:bodyPr/>
          <a:lstStyle/>
          <a:p>
            <a:endParaRPr lang="en-US"/>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426975"/>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928687"/>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0723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074634"/>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07206"/>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60045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40433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471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p:nvPr/>
        </p:nvCxnSpPr>
        <p:spPr>
          <a:xfrm>
            <a:off x="5054203" y="3277195"/>
            <a:ext cx="2013644" cy="1356418"/>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571500"/>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514475"/>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214437"/>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7787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871537"/>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7533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296700" y="4684200"/>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03" name="Shape 903"/>
          <p:cNvSpPr txBox="1"/>
          <p:nvPr/>
        </p:nvSpPr>
        <p:spPr>
          <a:xfrm>
            <a:off x="7333710" y="426975"/>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267850"/>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267850"/>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101600" cap="rnd" cmpd="sng">
            <a:solidFill>
              <a:srgbClr val="FF00FF"/>
            </a:solidFill>
            <a:prstDash val="solid"/>
            <a:miter/>
            <a:headEnd type="stealth" w="med" len="med"/>
            <a:tailEnd type="none"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15" name="Shape 915"/>
          <p:cNvSpPr/>
          <p:nvPr/>
        </p:nvSpPr>
        <p:spPr>
          <a:xfrm>
            <a:off x="296700" y="4684200"/>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  </a:t>
            </a:r>
          </a:p>
        </p:txBody>
      </p:sp>
      <p:pic>
        <p:nvPicPr>
          <p:cNvPr id="916" name="Shape 916" descr="500px-CPT-Databases-OnetoMany.svg.png"/>
          <p:cNvPicPr preferRelativeResize="0"/>
          <p:nvPr/>
        </p:nvPicPr>
        <p:blipFill rotWithShape="1">
          <a:blip r:embed="rId5">
            <a:alphaModFix/>
          </a:blip>
          <a:srcRect/>
          <a:stretch/>
        </p:blipFill>
        <p:spPr>
          <a:xfrm>
            <a:off x="4878741" y="212810"/>
            <a:ext cx="3571874" cy="792956"/>
          </a:xfrm>
          <a:prstGeom prst="rect">
            <a:avLst/>
          </a:prstGeom>
          <a:solidFill>
            <a:schemeClr val="lt1"/>
          </a:solidFill>
          <a:ln>
            <a:noFill/>
          </a:ln>
        </p:spPr>
      </p:pic>
      <p:sp>
        <p:nvSpPr>
          <p:cNvPr id="917" name="Shape 917"/>
          <p:cNvSpPr txBox="1"/>
          <p:nvPr/>
        </p:nvSpPr>
        <p:spPr>
          <a:xfrm>
            <a:off x="7028603" y="11361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1361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Two Roles in Large Projects</a:t>
            </a:r>
          </a:p>
        </p:txBody>
      </p:sp>
      <p:sp>
        <p:nvSpPr>
          <p:cNvPr id="256" name="Shape 256"/>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851466"/>
            <a:ext cx="3922609" cy="1304565"/>
          </a:xfrm>
          <a:prstGeom prst="rect">
            <a:avLst/>
          </a:prstGeom>
          <a:noFill/>
          <a:ln>
            <a:noFill/>
          </a:ln>
        </p:spPr>
      </p:pic>
      <p:sp>
        <p:nvSpPr>
          <p:cNvPr id="927" name="Shape 927"/>
          <p:cNvSpPr txBox="1"/>
          <p:nvPr/>
        </p:nvSpPr>
        <p:spPr>
          <a:xfrm>
            <a:off x="304668" y="4666359"/>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434490"/>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434489"/>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655945"/>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801892"/>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234464"/>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100262"/>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55031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29789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186451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3145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743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1861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713256"/>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477347"/>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120285"/>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777385"/>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2905350"/>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828925"/>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0" name="Shape 950"/>
          <p:cNvSpPr/>
          <p:nvPr/>
        </p:nvSpPr>
        <p:spPr>
          <a:xfrm>
            <a:off x="372900" y="46842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9731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0021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048998"/>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49905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29276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528887"/>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29977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4928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Start with a Fresh Database</a:t>
            </a:r>
          </a:p>
        </p:txBody>
      </p:sp>
      <p:sp>
        <p:nvSpPr>
          <p:cNvPr id="2" name="Text Placeholder 1"/>
          <p:cNvSpPr>
            <a:spLocks noGrp="1"/>
          </p:cNvSpPr>
          <p:nvPr>
            <p:ph type="body" idx="1"/>
          </p:nvPr>
        </p:nvSpPr>
        <p:spPr/>
        <p:txBody>
          <a:bodyPr/>
          <a:lstStyle/>
          <a:p>
            <a:endParaRPr lang="en-US"/>
          </a:p>
        </p:txBody>
      </p:sp>
      <p:sp>
        <p:nvSpPr>
          <p:cNvPr id="964" name="Shape 964"/>
          <p:cNvSpPr/>
          <p:nvPr/>
        </p:nvSpPr>
        <p:spPr>
          <a:xfrm>
            <a:off x="860200" y="817325"/>
            <a:ext cx="8214599"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User</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a:t>
            </a:r>
            <a:r>
              <a:rPr lang="en" sz="1600" b="1" i="0" u="none" strike="noStrike" cap="none">
                <a:solidFill>
                  <a:srgbClr val="FF6600"/>
                </a:solidFill>
                <a:latin typeface="Courier New"/>
                <a:ea typeface="Courier New"/>
                <a:cs typeface="Courier New"/>
                <a:sym typeface="Courier New"/>
              </a:rPr>
              <a:t>id     INTEGER NOT NULL PRIMARY KEY AUTOINCREMENT UNIQUE</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a:t>
            </a:r>
            <a:r>
              <a:rPr lang="en" sz="1600" b="1" i="0" u="none" strike="noStrike" cap="none">
                <a:solidFill>
                  <a:srgbClr val="00FF00"/>
                </a:solidFill>
                <a:latin typeface="Courier New"/>
                <a:ea typeface="Courier New"/>
                <a:cs typeface="Courier New"/>
                <a:sym typeface="Courier New"/>
              </a:rPr>
              <a:t> name   TEXT UNIQUE</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Course</a:t>
            </a:r>
            <a:r>
              <a:rPr lang="en" sz="1600" b="1" i="0" u="none" strike="noStrike" cap="none">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a:solidFill>
                  <a:srgbClr val="FF6600"/>
                </a:solidFill>
                <a:latin typeface="Courier New"/>
                <a:ea typeface="Courier New"/>
                <a:cs typeface="Courier New"/>
                <a:sym typeface="Courier New"/>
              </a:rPr>
              <a:t>    id     INTEGER NOT NULL PRIMARY KEY AUTOINCREMENT UNIQUE</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a:solidFill>
                  <a:srgbClr val="00FF00"/>
                </a:solidFill>
                <a:latin typeface="Courier New"/>
                <a:ea typeface="Courier New"/>
                <a:cs typeface="Courier New"/>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CREATE TABLE </a:t>
            </a:r>
            <a:r>
              <a:rPr lang="en" sz="1600" b="1" i="0" u="none" strike="noStrike" cap="none">
                <a:solidFill>
                  <a:srgbClr val="FFFF00"/>
                </a:solidFill>
                <a:latin typeface="Courier New"/>
                <a:ea typeface="Courier New"/>
                <a:cs typeface="Courier New"/>
                <a:sym typeface="Courier New"/>
              </a:rPr>
              <a:t>Member </a:t>
            </a:r>
            <a:r>
              <a:rPr lang="en" sz="1600" b="1" i="0" u="none" strike="noStrike" cap="none">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a:solidFill>
                  <a:srgbClr val="FF00FF"/>
                </a:solidFill>
                <a:latin typeface="Courier New"/>
                <a:ea typeface="Courier New"/>
                <a:cs typeface="Courier New"/>
                <a:sym typeface="Courier New"/>
              </a:rPr>
              <a:t>    user_id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a:solidFill>
                  <a:srgbClr val="FF00FF"/>
                </a:solidFill>
                <a:latin typeface="Courier New"/>
                <a:ea typeface="Courier New"/>
                <a:cs typeface="Courier New"/>
                <a:sym typeface="Courier New"/>
              </a:rPr>
              <a:t>    course_id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a:solidFill>
                  <a:srgbClr val="00FFFF"/>
                </a:solidFill>
                <a:latin typeface="Courier New"/>
                <a:ea typeface="Courier New"/>
                <a:cs typeface="Courier New"/>
                <a:sym typeface="Courier New"/>
              </a:rPr>
              <a:t>    PRIMARY KEY (user_id, course_id)</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a:solidFill>
                  <a:schemeClr val="lt1"/>
                </a:solidFill>
                <a:latin typeface="Courier New"/>
                <a:ea typeface="Courier New"/>
                <a:cs typeface="Courier New"/>
                <a:sym typeface="Courier New"/>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798441" y="0"/>
            <a:ext cx="7595706" cy="5241788"/>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2" name="Text Placeholder 1"/>
          <p:cNvSpPr>
            <a:spLocks noGrp="1"/>
          </p:cNvSpPr>
          <p:nvPr>
            <p:ph type="body" idx="1"/>
          </p:nvPr>
        </p:nvSpPr>
        <p:spPr/>
        <p:txBody>
          <a:bodyPr/>
          <a:lstStyle/>
          <a:p>
            <a:endParaRPr lang="en-US"/>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('Jane', 'jane@tsugi.org');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('Ed', 'ed@tsugi.org');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('Sue', 'sue@tsugi.org');</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0" y="0"/>
            <a:ext cx="7215187" cy="4979193"/>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2117917" y="405927"/>
            <a:ext cx="7215187" cy="4979193"/>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Shape 98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Memberships</a:t>
            </a:r>
          </a:p>
        </p:txBody>
      </p:sp>
      <p:sp>
        <p:nvSpPr>
          <p:cNvPr id="2" name="Text Placeholder 1"/>
          <p:cNvSpPr>
            <a:spLocks noGrp="1"/>
          </p:cNvSpPr>
          <p:nvPr>
            <p:ph type="body" idx="1"/>
          </p:nvPr>
        </p:nvSpPr>
        <p:spPr/>
        <p:txBody>
          <a:bodyPr/>
          <a:lstStyle/>
          <a:p>
            <a:endParaRPr lang="en-US"/>
          </a:p>
        </p:txBody>
      </p:sp>
      <p:sp>
        <p:nvSpPr>
          <p:cNvPr id="987" name="Shape 987"/>
          <p:cNvSpPr/>
          <p:nvPr/>
        </p:nvSpPr>
        <p:spPr>
          <a:xfrm>
            <a:off x="650081" y="27082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Member (user_id, course_id, role) VALUES (3, 3, 0);</a:t>
            </a:r>
          </a:p>
        </p:txBody>
      </p:sp>
      <p:pic>
        <p:nvPicPr>
          <p:cNvPr id="988" name="Shape 988" descr="Untitled.png"/>
          <p:cNvPicPr preferRelativeResize="0"/>
          <p:nvPr/>
        </p:nvPicPr>
        <p:blipFill rotWithShape="1">
          <a:blip r:embed="rId3">
            <a:alphaModFix/>
          </a:blip>
          <a:srcRect/>
          <a:stretch/>
        </p:blipFill>
        <p:spPr>
          <a:xfrm>
            <a:off x="1470425" y="1102628"/>
            <a:ext cx="2185987" cy="102870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736565" y="1102628"/>
            <a:ext cx="1512794" cy="102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924510" y="0"/>
            <a:ext cx="7453278" cy="5143500"/>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265304" y="3172503"/>
            <a:ext cx="8824800" cy="1991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SELECT </a:t>
            </a:r>
            <a:r>
              <a:rPr lang="en" sz="2300" u="none" strike="noStrike" cap="none">
                <a:solidFill>
                  <a:srgbClr val="00FF00"/>
                </a:solidFill>
                <a:latin typeface="Arial" charset="0"/>
                <a:ea typeface="Arial" charset="0"/>
                <a:cs typeface="Arial" charset="0"/>
                <a:sym typeface="Cabin"/>
              </a:rPr>
              <a:t>User.name, Member.role, Course.title</a:t>
            </a:r>
          </a:p>
          <a:p>
            <a:pPr marL="0" marR="0" lvl="0" indent="0" algn="l"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FROM </a:t>
            </a:r>
            <a:r>
              <a:rPr lang="en" sz="2300" u="none" strike="noStrike" cap="none">
                <a:solidFill>
                  <a:srgbClr val="FFFF00"/>
                </a:solidFill>
                <a:latin typeface="Arial" charset="0"/>
                <a:ea typeface="Arial" charset="0"/>
                <a:cs typeface="Arial" charset="0"/>
                <a:sym typeface="Cabin"/>
              </a:rPr>
              <a:t>User </a:t>
            </a:r>
            <a:r>
              <a:rPr lang="en" sz="2300" u="none" strike="noStrike" cap="none">
                <a:solidFill>
                  <a:srgbClr val="FF7F00"/>
                </a:solidFill>
                <a:latin typeface="Arial" charset="0"/>
                <a:ea typeface="Arial" charset="0"/>
                <a:cs typeface="Arial" charset="0"/>
                <a:sym typeface="Cabin"/>
              </a:rPr>
              <a:t>JOIN </a:t>
            </a:r>
            <a:r>
              <a:rPr lang="en" sz="2300" u="none" strike="noStrike" cap="none">
                <a:solidFill>
                  <a:srgbClr val="FFFF00"/>
                </a:solidFill>
                <a:latin typeface="Arial" charset="0"/>
                <a:ea typeface="Arial" charset="0"/>
                <a:cs typeface="Arial" charset="0"/>
                <a:sym typeface="Cabin"/>
              </a:rPr>
              <a:t>Member </a:t>
            </a:r>
            <a:r>
              <a:rPr lang="en" sz="2300" u="none" strike="noStrike" cap="none">
                <a:solidFill>
                  <a:srgbClr val="FF7F00"/>
                </a:solidFill>
                <a:latin typeface="Arial" charset="0"/>
                <a:ea typeface="Arial" charset="0"/>
                <a:cs typeface="Arial" charset="0"/>
                <a:sym typeface="Cabin"/>
              </a:rPr>
              <a:t>JOIN </a:t>
            </a:r>
            <a:r>
              <a:rPr lang="en" sz="2300" u="none" strike="noStrike" cap="none">
                <a:solidFill>
                  <a:srgbClr val="FFFF00"/>
                </a:solidFill>
                <a:latin typeface="Arial" charset="0"/>
                <a:ea typeface="Arial" charset="0"/>
                <a:cs typeface="Arial"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ON </a:t>
            </a:r>
            <a:r>
              <a:rPr lang="en" sz="2300" u="none" strike="noStrike" cap="none">
                <a:solidFill>
                  <a:srgbClr val="FF00FF"/>
                </a:solidFill>
                <a:latin typeface="Arial" charset="0"/>
                <a:ea typeface="Arial" charset="0"/>
                <a:cs typeface="Arial" charset="0"/>
                <a:sym typeface="Cabin"/>
              </a:rPr>
              <a:t>Member.user_id = User.id </a:t>
            </a:r>
            <a:r>
              <a:rPr lang="en" sz="2300" u="none" strike="noStrike" cap="none">
                <a:solidFill>
                  <a:srgbClr val="FF6600"/>
                </a:solidFill>
                <a:latin typeface="Arial" charset="0"/>
                <a:ea typeface="Arial" charset="0"/>
                <a:cs typeface="Arial" charset="0"/>
                <a:sym typeface="Cabin"/>
              </a:rPr>
              <a:t>AND </a:t>
            </a:r>
            <a:r>
              <a:rPr lang="en" sz="2300" u="none" strike="noStrike" cap="none">
                <a:solidFill>
                  <a:srgbClr val="FF00FF"/>
                </a:solidFill>
                <a:latin typeface="Arial" charset="0"/>
                <a:ea typeface="Arial" charset="0"/>
                <a:cs typeface="Arial" charset="0"/>
                <a:sym typeface="Cabin"/>
              </a:rPr>
              <a:t>Member.course_id = Course.id</a:t>
            </a:r>
          </a:p>
          <a:p>
            <a:pPr marL="0" marR="0" lvl="0" indent="0" algn="l" rtl="0">
              <a:lnSpc>
                <a:spcPct val="100000"/>
              </a:lnSpc>
              <a:spcBef>
                <a:spcPts val="0"/>
              </a:spcBef>
              <a:spcAft>
                <a:spcPts val="0"/>
              </a:spcAft>
              <a:buClr>
                <a:srgbClr val="FF7F00"/>
              </a:buClr>
              <a:buSzPct val="25000"/>
              <a:buFont typeface="Cabin"/>
              <a:buNone/>
            </a:pPr>
            <a:r>
              <a:rPr lang="en" sz="2300" u="none" strike="noStrike" cap="none">
                <a:solidFill>
                  <a:srgbClr val="FF6600"/>
                </a:solidFill>
                <a:latin typeface="Arial" charset="0"/>
                <a:ea typeface="Arial" charset="0"/>
                <a:cs typeface="Arial" charset="0"/>
                <a:sym typeface="Cabin"/>
              </a:rPr>
              <a:t>ORDER BY</a:t>
            </a:r>
            <a:r>
              <a:rPr lang="en" sz="2300" u="none" strike="noStrike" cap="none">
                <a:solidFill>
                  <a:srgbClr val="FF00FF"/>
                </a:solidFill>
                <a:latin typeface="Arial" charset="0"/>
                <a:ea typeface="Arial" charset="0"/>
                <a:cs typeface="Arial" charset="0"/>
                <a:sym typeface="Cabin"/>
              </a:rPr>
              <a:t> </a:t>
            </a:r>
            <a:r>
              <a:rPr lang="en" sz="2300" u="none" strike="noStrike" cap="none">
                <a:solidFill>
                  <a:srgbClr val="00FF00"/>
                </a:solidFill>
                <a:latin typeface="Arial" charset="0"/>
                <a:ea typeface="Arial" charset="0"/>
                <a:cs typeface="Arial" charset="0"/>
                <a:sym typeface="Cabin"/>
              </a:rPr>
              <a:t>Course.title, Member.role DESC, User.name </a:t>
            </a:r>
          </a:p>
        </p:txBody>
      </p:sp>
      <p:cxnSp>
        <p:nvCxnSpPr>
          <p:cNvPr id="1000" name="Shape 1000"/>
          <p:cNvCxnSpPr/>
          <p:nvPr/>
        </p:nvCxnSpPr>
        <p:spPr>
          <a:xfrm flipH="1">
            <a:off x="2563419" y="661813"/>
            <a:ext cx="931266" cy="62240"/>
          </a:xfrm>
          <a:prstGeom prst="straightConnector1">
            <a:avLst/>
          </a:prstGeom>
          <a:noFill/>
          <a:ln w="762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377431" y="209704"/>
            <a:ext cx="2185987" cy="1028700"/>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5937" y="188694"/>
            <a:ext cx="1512794" cy="1028700"/>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494685" y="223498"/>
            <a:ext cx="2171699" cy="1843087"/>
          </a:xfrm>
          <a:prstGeom prst="rect">
            <a:avLst/>
          </a:prstGeom>
          <a:noFill/>
          <a:ln>
            <a:noFill/>
          </a:ln>
        </p:spPr>
      </p:pic>
      <p:cxnSp>
        <p:nvCxnSpPr>
          <p:cNvPr id="1004" name="Shape 1004"/>
          <p:cNvCxnSpPr/>
          <p:nvPr/>
        </p:nvCxnSpPr>
        <p:spPr>
          <a:xfrm rot="10800000">
            <a:off x="5666385" y="661813"/>
            <a:ext cx="1249552" cy="0"/>
          </a:xfrm>
          <a:prstGeom prst="straightConnector1">
            <a:avLst/>
          </a:prstGeom>
          <a:noFill/>
          <a:ln w="762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573209" y="1557645"/>
            <a:ext cx="2188641" cy="2418219"/>
          </a:xfrm>
          <a:prstGeom prst="rect">
            <a:avLst/>
          </a:prstGeom>
          <a:noFill/>
          <a:ln>
            <a:noFill/>
          </a:ln>
        </p:spPr>
      </p:pic>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1400175" y="214312"/>
            <a:ext cx="6129337" cy="4848820"/>
          </a:xfrm>
          <a:prstGeom prst="rect">
            <a:avLst/>
          </a:prstGeom>
          <a:noFill/>
          <a:ln>
            <a:noFill/>
          </a:ln>
        </p:spPr>
      </p:pic>
      <p:sp>
        <p:nvSpPr>
          <p:cNvPr id="1011" name="Shape 1011"/>
          <p:cNvSpPr txBox="1"/>
          <p:nvPr/>
        </p:nvSpPr>
        <p:spPr>
          <a:xfrm>
            <a:off x="3028950" y="4586287"/>
            <a:ext cx="160466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Large Project Structure</a:t>
            </a:r>
          </a:p>
        </p:txBody>
      </p:sp>
      <p:sp>
        <p:nvSpPr>
          <p:cNvPr id="2" name="Text Placeholder 1"/>
          <p:cNvSpPr>
            <a:spLocks noGrp="1"/>
          </p:cNvSpPr>
          <p:nvPr>
            <p:ph type="body" idx="1"/>
          </p:nvPr>
        </p:nvSpPr>
        <p:spPr/>
        <p:txBody>
          <a:bodyPr/>
          <a:lstStyle/>
          <a:p>
            <a:endParaRPr lang="en-US"/>
          </a:p>
        </p:txBody>
      </p:sp>
      <p:sp>
        <p:nvSpPr>
          <p:cNvPr id="262" name="Shape 262"/>
          <p:cNvSpPr txBox="1"/>
          <p:nvPr/>
        </p:nvSpPr>
        <p:spPr>
          <a:xfrm>
            <a:off x="6307931" y="1471612"/>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243137" y="1471612"/>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464343" y="1635918"/>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414587" y="3364706"/>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336256" y="4086225"/>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307931" y="3629025"/>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487864" y="1635918"/>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6957983" y="2607440"/>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142856" y="299323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315592" y="2748480"/>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521653" y="2104727"/>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614973" y="4343400"/>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By </a:t>
            </a:r>
            <a:r>
              <a:rPr lang="en" sz="2000" u="none" strike="noStrike" cap="none">
                <a:solidFill>
                  <a:srgbClr val="00FF00"/>
                </a:solidFill>
                <a:latin typeface="Arial" charset="0"/>
                <a:ea typeface="Arial" charset="0"/>
                <a:cs typeface="Arial" charset="0"/>
                <a:sym typeface="Cabin"/>
              </a:rPr>
              <a:t>normalizing the data and linking it with integer keys</a:t>
            </a:r>
            <a:r>
              <a:rPr lang="en" sz="2000" u="none" strike="noStrike" cap="none">
                <a:solidFill>
                  <a:schemeClr val="lt1"/>
                </a:solidFill>
                <a:latin typeface="Arial" charset="0"/>
                <a:ea typeface="Arial" charset="0"/>
                <a:cs typeface="Arial" charset="0"/>
                <a:sym typeface="Cabin"/>
              </a:rPr>
              <a:t>, the overall </a:t>
            </a:r>
            <a:r>
              <a:rPr lang="en" sz="2000" u="none" strike="noStrike" cap="none">
                <a:solidFill>
                  <a:srgbClr val="00FF00"/>
                </a:solidFill>
                <a:latin typeface="Arial" charset="0"/>
                <a:ea typeface="Arial" charset="0"/>
                <a:cs typeface="Arial" charset="0"/>
                <a:sym typeface="Cabin"/>
              </a:rPr>
              <a:t>amount of data</a:t>
            </a:r>
            <a:r>
              <a:rPr lang="en" sz="2000" u="none" strike="noStrike" cap="none">
                <a:solidFill>
                  <a:schemeClr val="lt1"/>
                </a:solidFill>
                <a:latin typeface="Arial" charset="0"/>
                <a:ea typeface="Arial" charset="0"/>
                <a:cs typeface="Arial" charset="0"/>
                <a:sym typeface="Cabin"/>
              </a:rPr>
              <a:t> which the relational database must </a:t>
            </a:r>
            <a:r>
              <a:rPr lang="en" sz="2000" u="none" strike="noStrike" cap="none">
                <a:solidFill>
                  <a:srgbClr val="00FF00"/>
                </a:solidFill>
                <a:latin typeface="Arial" charset="0"/>
                <a:ea typeface="Arial" charset="0"/>
                <a:cs typeface="Arial" charset="0"/>
                <a:sym typeface="Cabin"/>
              </a:rPr>
              <a:t>scan</a:t>
            </a:r>
            <a:r>
              <a:rPr lang="en" sz="2000" u="none" strike="noStrike" cap="none">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It might seem like a </a:t>
            </a:r>
            <a:r>
              <a:rPr lang="en" sz="2000" u="none" strike="noStrike" cap="none">
                <a:solidFill>
                  <a:srgbClr val="FF00FF"/>
                </a:solidFill>
                <a:latin typeface="Arial" charset="0"/>
                <a:ea typeface="Arial" charset="0"/>
                <a:cs typeface="Arial" charset="0"/>
                <a:sym typeface="Cabin"/>
              </a:rPr>
              <a:t>tradeoff</a:t>
            </a:r>
            <a:r>
              <a:rPr lang="en" sz="2000" u="none" strike="noStrike" cap="none">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rgbClr val="FF00FF"/>
                </a:solidFill>
                <a:latin typeface="Arial" charset="0"/>
                <a:ea typeface="Arial" charset="0"/>
                <a:cs typeface="Arial" charset="0"/>
                <a:sym typeface="Cabin"/>
              </a:rPr>
              <a:t>Indexes</a:t>
            </a:r>
            <a:r>
              <a:rPr lang="en" sz="2000" u="none" strike="noStrike" cap="none">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rgbClr val="00FF00"/>
                </a:solidFill>
                <a:latin typeface="Arial" charset="0"/>
                <a:ea typeface="Arial" charset="0"/>
                <a:cs typeface="Arial" charset="0"/>
                <a:sym typeface="Cabin"/>
              </a:rPr>
              <a:t>Constraints</a:t>
            </a:r>
            <a:r>
              <a:rPr lang="en" sz="2000" u="none" strike="noStrike" cap="none">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rgbClr val="FF7F00"/>
                </a:solidFill>
                <a:latin typeface="Arial" charset="0"/>
                <a:ea typeface="Arial" charset="0"/>
                <a:cs typeface="Arial" charset="0"/>
                <a:sym typeface="Cabin"/>
              </a:rPr>
              <a:t>Transactions</a:t>
            </a:r>
            <a:r>
              <a:rPr lang="en" sz="2000" u="none" strike="noStrike" cap="none">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p:nvPr>
        </p:nvSpPr>
        <p:spPr>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2" name="Text Placeholder 1"/>
          <p:cNvSpPr>
            <a:spLocks noGrp="1"/>
          </p:cNvSpPr>
          <p:nvPr>
            <p:ph type="body" idx="1"/>
          </p:nvPr>
        </p:nvSpPr>
        <p:spPr/>
        <p:txBody>
          <a:bodyPr/>
          <a:lstStyle/>
          <a:p>
            <a:endParaRPr lang="en-US"/>
          </a:p>
        </p:txBody>
      </p:sp>
      <p:sp>
        <p:nvSpPr>
          <p:cNvPr id="1035" name="Shape 1035"/>
          <p:cNvSpPr txBox="1"/>
          <p:nvPr/>
        </p:nvSpPr>
        <p:spPr>
          <a:xfrm>
            <a:off x="678431" y="777220"/>
            <a:ext cx="3823705" cy="398401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Thes slide are Copyright 2010-  Charles R. Severance (</a:t>
            </a:r>
            <a:r>
              <a:rPr lang="en" sz="1000" b="0" i="0" u="sng" strike="noStrike" cap="none">
                <a:solidFill>
                  <a:srgbClr val="FFFF00"/>
                </a:solidFill>
                <a:latin typeface="Arial"/>
                <a:ea typeface="Arial"/>
                <a:cs typeface="Arial"/>
                <a:sym typeface="Arial"/>
                <a:hlinkClick r:id="rId3"/>
              </a:rPr>
              <a:t>www.dr-chuck.com</a:t>
            </a:r>
            <a:r>
              <a:rPr lang="en" sz="1000" b="0" i="0" u="none" strike="noStrike" cap="none">
                <a:solidFill>
                  <a:srgbClr val="FFFFFF"/>
                </a:solidFill>
                <a:latin typeface="Arial"/>
                <a:ea typeface="Arial"/>
                <a:cs typeface="Arial"/>
                <a:sym typeface="Arial"/>
              </a:rPr>
              <a:t>) of the University of Michigan School of Information and </a:t>
            </a:r>
            <a:r>
              <a:rPr lang="en" sz="1000" b="0" i="0" u="sng" strike="noStrike" cap="none">
                <a:solidFill>
                  <a:srgbClr val="FFFF00"/>
                </a:solidFill>
                <a:latin typeface="Arial"/>
                <a:ea typeface="Arial"/>
                <a:cs typeface="Arial"/>
                <a:sym typeface="Arial"/>
                <a:hlinkClick r:id="rId4"/>
              </a:rPr>
              <a:t>open.umich.edu</a:t>
            </a:r>
            <a:r>
              <a:rPr lang="en" sz="1000" b="0" i="0" u="none" strike="noStrike" cap="none">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757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175978"/>
            <a:ext cx="1107336" cy="375974"/>
          </a:xfrm>
          <a:prstGeom prst="rect">
            <a:avLst/>
          </a:prstGeom>
          <a:noFill/>
          <a:ln>
            <a:noFill/>
          </a:ln>
        </p:spPr>
      </p:pic>
      <p:sp>
        <p:nvSpPr>
          <p:cNvPr id="1038" name="Shape 1038"/>
          <p:cNvSpPr txBox="1"/>
          <p:nvPr/>
        </p:nvSpPr>
        <p:spPr>
          <a:xfrm>
            <a:off x="4896225" y="850612"/>
            <a:ext cx="3823705" cy="398401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2713</Words>
  <Application>Microsoft Macintosh PowerPoint</Application>
  <PresentationFormat>On-screen Show (16:9)</PresentationFormat>
  <Paragraphs>480</Paragraphs>
  <Slides>93</Slides>
  <Notes>93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Cabin</vt:lpstr>
      <vt:lpstr>Calibri</vt:lpstr>
      <vt:lpstr>Courier New</vt:lpstr>
      <vt:lpstr>Gill Sans</vt:lpstr>
      <vt:lpstr>ヒラギノ角ゴ ProN W3</vt:lpstr>
      <vt:lpstr>Arial</vt:lpstr>
      <vt:lpstr>Title &amp; Subtitle</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Large Project Structure</vt:lpstr>
      <vt:lpstr>Database Administrator</vt:lpstr>
      <vt:lpstr>Data Analysis Structure</vt:lpstr>
      <vt:lpstr>Database Model</vt:lpstr>
      <vt:lpstr>Common Database Systems</vt:lpstr>
      <vt:lpstr>SQLite is in lots of software...</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Primary 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It can get complex...</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Insert Memberships</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Microsoft Office User</cp:lastModifiedBy>
  <cp:revision>6</cp:revision>
  <dcterms:modified xsi:type="dcterms:W3CDTF">2016-08-13T17:46:26Z</dcterms:modified>
</cp:coreProperties>
</file>